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6" r:id="rId3"/>
    <p:sldId id="258" r:id="rId4"/>
    <p:sldId id="329" r:id="rId5"/>
    <p:sldId id="259" r:id="rId6"/>
    <p:sldId id="260" r:id="rId7"/>
    <p:sldId id="336" r:id="rId8"/>
    <p:sldId id="330" r:id="rId9"/>
    <p:sldId id="331" r:id="rId10"/>
    <p:sldId id="332" r:id="rId11"/>
    <p:sldId id="333" r:id="rId12"/>
    <p:sldId id="334" r:id="rId13"/>
    <p:sldId id="335" r:id="rId14"/>
    <p:sldId id="262" r:id="rId15"/>
    <p:sldId id="263" r:id="rId16"/>
    <p:sldId id="269" r:id="rId17"/>
    <p:sldId id="270" r:id="rId18"/>
    <p:sldId id="271" r:id="rId19"/>
    <p:sldId id="266" r:id="rId20"/>
    <p:sldId id="272" r:id="rId21"/>
    <p:sldId id="265" r:id="rId22"/>
    <p:sldId id="268" r:id="rId23"/>
    <p:sldId id="274" r:id="rId24"/>
    <p:sldId id="267" r:id="rId25"/>
    <p:sldId id="273" r:id="rId26"/>
    <p:sldId id="275" r:id="rId27"/>
    <p:sldId id="276" r:id="rId28"/>
    <p:sldId id="277" r:id="rId29"/>
    <p:sldId id="278" r:id="rId30"/>
    <p:sldId id="279" r:id="rId31"/>
    <p:sldId id="280" r:id="rId32"/>
    <p:sldId id="281" r:id="rId33"/>
    <p:sldId id="282" r:id="rId34"/>
    <p:sldId id="283" r:id="rId35"/>
    <p:sldId id="284" r:id="rId36"/>
    <p:sldId id="285" r:id="rId37"/>
    <p:sldId id="288" r:id="rId38"/>
    <p:sldId id="289" r:id="rId39"/>
    <p:sldId id="290" r:id="rId40"/>
    <p:sldId id="291" r:id="rId41"/>
    <p:sldId id="292" r:id="rId42"/>
    <p:sldId id="293" r:id="rId43"/>
    <p:sldId id="294" r:id="rId44"/>
    <p:sldId id="295" r:id="rId45"/>
    <p:sldId id="296" r:id="rId46"/>
    <p:sldId id="298" r:id="rId47"/>
    <p:sldId id="299" r:id="rId48"/>
    <p:sldId id="324" r:id="rId49"/>
    <p:sldId id="32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1"/>
    <p:restoredTop sz="94674"/>
  </p:normalViewPr>
  <p:slideViewPr>
    <p:cSldViewPr snapToGrid="0" snapToObjects="1">
      <p:cViewPr>
        <p:scale>
          <a:sx n="125" d="100"/>
          <a:sy n="125" d="100"/>
        </p:scale>
        <p:origin x="248" y="64"/>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A25A7E0-1481-674F-BB34-A0382F9AA2A5}" type="datetimeFigureOut">
              <a:rPr lang="en-US" smtClean="0"/>
              <a:t>8/27/20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10608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25A7E0-1481-674F-BB34-A0382F9AA2A5}" type="datetimeFigureOut">
              <a:rPr lang="en-US" smtClean="0"/>
              <a:t>8/27/20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1409140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25A7E0-1481-674F-BB34-A0382F9AA2A5}" type="datetimeFigureOut">
              <a:rPr lang="en-US" smtClean="0"/>
              <a:t>8/27/20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97774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25A7E0-1481-674F-BB34-A0382F9AA2A5}" type="datetimeFigureOut">
              <a:rPr lang="en-US" smtClean="0"/>
              <a:t>8/27/20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12785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25A7E0-1481-674F-BB34-A0382F9AA2A5}" type="datetimeFigureOut">
              <a:rPr lang="en-US" smtClean="0"/>
              <a:t>8/27/20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55190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25A7E0-1481-674F-BB34-A0382F9AA2A5}" type="datetimeFigureOut">
              <a:rPr lang="en-US" smtClean="0"/>
              <a:t>8/27/20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826067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25A7E0-1481-674F-BB34-A0382F9AA2A5}" type="datetimeFigureOut">
              <a:rPr lang="en-US" smtClean="0"/>
              <a:t>8/27/20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23753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25A7E0-1481-674F-BB34-A0382F9AA2A5}" type="datetimeFigureOut">
              <a:rPr lang="en-US" smtClean="0"/>
              <a:t>8/27/20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7911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25A7E0-1481-674F-BB34-A0382F9AA2A5}" type="datetimeFigureOut">
              <a:rPr lang="en-US" smtClean="0"/>
              <a:t>8/27/20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40725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A7E0-1481-674F-BB34-A0382F9AA2A5}" type="datetimeFigureOut">
              <a:rPr lang="en-US" smtClean="0"/>
              <a:t>8/27/20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78285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A7E0-1481-674F-BB34-A0382F9AA2A5}" type="datetimeFigureOut">
              <a:rPr lang="en-US" smtClean="0"/>
              <a:t>8/27/20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AD053-CB82-F742-AF61-F256D2B907E8}" type="slidenum">
              <a:rPr lang="en-US" smtClean="0"/>
              <a:t>‹#›</a:t>
            </a:fld>
            <a:endParaRPr lang="en-US"/>
          </a:p>
        </p:txBody>
      </p:sp>
    </p:spTree>
    <p:extLst>
      <p:ext uri="{BB962C8B-B14F-4D97-AF65-F5344CB8AC3E}">
        <p14:creationId xmlns:p14="http://schemas.microsoft.com/office/powerpoint/2010/main" val="1994239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5A7E0-1481-674F-BB34-A0382F9AA2A5}" type="datetimeFigureOut">
              <a:rPr lang="en-US" smtClean="0"/>
              <a:t>8/27/20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2AD053-CB82-F742-AF61-F256D2B907E8}" type="slidenum">
              <a:rPr lang="en-US" smtClean="0"/>
              <a:t>‹#›</a:t>
            </a:fld>
            <a:endParaRPr lang="en-US"/>
          </a:p>
        </p:txBody>
      </p:sp>
    </p:spTree>
    <p:extLst>
      <p:ext uri="{BB962C8B-B14F-4D97-AF65-F5344CB8AC3E}">
        <p14:creationId xmlns:p14="http://schemas.microsoft.com/office/powerpoint/2010/main" val="1383278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613" y="1399765"/>
            <a:ext cx="9144000" cy="2387600"/>
          </a:xfrm>
        </p:spPr>
        <p:txBody>
          <a:bodyPr>
            <a:noAutofit/>
          </a:bodyPr>
          <a:lstStyle/>
          <a:p>
            <a:r>
              <a:rPr lang="en-US" sz="8000" dirty="0"/>
              <a:t>Statistics </a:t>
            </a:r>
            <a:br>
              <a:rPr lang="en-US" sz="8000" dirty="0"/>
            </a:br>
            <a:r>
              <a:rPr lang="en-US" sz="8000" dirty="0"/>
              <a:t>with </a:t>
            </a:r>
            <a:br>
              <a:rPr lang="en-US" sz="8000" dirty="0"/>
            </a:br>
            <a:r>
              <a:rPr lang="en-US" sz="8000" dirty="0"/>
              <a:t>Spa            </a:t>
            </a:r>
            <a:r>
              <a:rPr lang="en-US" sz="8000" dirty="0" err="1"/>
              <a:t>ows</a:t>
            </a:r>
            <a:endParaRPr lang="en-US" sz="8000" dirty="0"/>
          </a:p>
        </p:txBody>
      </p:sp>
      <p:sp>
        <p:nvSpPr>
          <p:cNvPr id="3" name="Subtitle 2"/>
          <p:cNvSpPr>
            <a:spLocks noGrp="1"/>
          </p:cNvSpPr>
          <p:nvPr>
            <p:ph type="subTitle" idx="1"/>
          </p:nvPr>
        </p:nvSpPr>
        <p:spPr>
          <a:xfrm>
            <a:off x="1482904" y="4252877"/>
            <a:ext cx="9144000" cy="1655762"/>
          </a:xfrm>
        </p:spPr>
        <p:txBody>
          <a:bodyPr/>
          <a:lstStyle/>
          <a:p>
            <a:r>
              <a:rPr lang="en-US" sz="3600" dirty="0"/>
              <a:t>Lecture 10</a:t>
            </a:r>
          </a:p>
          <a:p>
            <a:r>
              <a:rPr lang="en-US" dirty="0"/>
              <a:t>Julia Schroeder</a:t>
            </a:r>
          </a:p>
          <a:p>
            <a:r>
              <a:rPr lang="en-US" dirty="0" err="1"/>
              <a:t>Julia.schroeder@imperial.ac.uk</a:t>
            </a:r>
            <a:endParaRPr lang="en-US" dirty="0"/>
          </a:p>
        </p:txBody>
      </p:sp>
      <p:pic>
        <p:nvPicPr>
          <p:cNvPr id="4" name="Picture 3"/>
          <p:cNvPicPr>
            <a:picLocks noChangeAspect="1"/>
          </p:cNvPicPr>
          <p:nvPr/>
        </p:nvPicPr>
        <p:blipFill>
          <a:blip r:embed="rId2"/>
          <a:stretch>
            <a:fillRect/>
          </a:stretch>
        </p:blipFill>
        <p:spPr>
          <a:xfrm>
            <a:off x="5844575" y="2693158"/>
            <a:ext cx="1198069" cy="908880"/>
          </a:xfrm>
          <a:prstGeom prst="rect">
            <a:avLst/>
          </a:prstGeom>
        </p:spPr>
      </p:pic>
      <p:pic>
        <p:nvPicPr>
          <p:cNvPr id="5" name="Picture 4"/>
          <p:cNvPicPr>
            <a:picLocks noChangeAspect="1"/>
          </p:cNvPicPr>
          <p:nvPr/>
        </p:nvPicPr>
        <p:blipFill>
          <a:blip r:embed="rId2"/>
          <a:stretch>
            <a:fillRect/>
          </a:stretch>
        </p:blipFill>
        <p:spPr>
          <a:xfrm>
            <a:off x="4564312" y="2693158"/>
            <a:ext cx="1198069" cy="908880"/>
          </a:xfrm>
          <a:prstGeom prst="rect">
            <a:avLst/>
          </a:prstGeom>
        </p:spPr>
      </p:pic>
    </p:spTree>
    <p:extLst>
      <p:ext uri="{BB962C8B-B14F-4D97-AF65-F5344CB8AC3E}">
        <p14:creationId xmlns:p14="http://schemas.microsoft.com/office/powerpoint/2010/main" val="12371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Hypothesis testing in linear models</a:t>
            </a:r>
          </a:p>
        </p:txBody>
      </p:sp>
      <p:sp>
        <p:nvSpPr>
          <p:cNvPr id="5" name="Content Placeholder 4"/>
          <p:cNvSpPr>
            <a:spLocks noGrp="1"/>
          </p:cNvSpPr>
          <p:nvPr>
            <p:ph idx="1"/>
          </p:nvPr>
        </p:nvSpPr>
        <p:spPr/>
        <p:txBody>
          <a:bodyPr/>
          <a:lstStyle/>
          <a:p>
            <a:r>
              <a:rPr lang="en-US" dirty="0"/>
              <a:t>Predicted values:</a:t>
            </a:r>
          </a:p>
          <a:p>
            <a:endParaRPr lang="en-US" dirty="0"/>
          </a:p>
        </p:txBody>
      </p:sp>
      <p:cxnSp>
        <p:nvCxnSpPr>
          <p:cNvPr id="6" name="Straight Arrow Connector 5"/>
          <p:cNvCxnSpPr>
            <a:cxnSpLocks/>
            <a:stCxn id="11" idx="3"/>
          </p:cNvCxnSpPr>
          <p:nvPr/>
        </p:nvCxnSpPr>
        <p:spPr>
          <a:xfrm>
            <a:off x="6263434" y="4840376"/>
            <a:ext cx="23985" cy="927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8981420" y="4418689"/>
                <a:ext cx="410305" cy="1754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𝜀</m:t>
                      </m:r>
                    </m:oMath>
                  </m:oMathPara>
                </a14:m>
                <a:endParaRPr lang="en-US" dirty="0">
                  <a:solidFill>
                    <a:srgbClr val="FF0000"/>
                  </a:solidFill>
                </a:endParaRP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8981420" y="4418689"/>
                <a:ext cx="410305" cy="1754326"/>
              </a:xfrm>
              <a:prstGeom prst="rect">
                <a:avLst/>
              </a:prstGeom>
              <a:blipFill>
                <a:blip r:embed="rId2"/>
                <a:stretch>
                  <a:fillRect l="-12121" b="-4317"/>
                </a:stretch>
              </a:blipFill>
            </p:spPr>
            <p:txBody>
              <a:bodyPr/>
              <a:lstStyle/>
              <a:p>
                <a:r>
                  <a:rPr lang="en-US">
                    <a:noFill/>
                  </a:rPr>
                  <a:t> </a:t>
                </a:r>
              </a:p>
            </p:txBody>
          </p:sp>
        </mc:Fallback>
      </mc:AlternateContent>
      <p:sp>
        <p:nvSpPr>
          <p:cNvPr id="8" name="TextBox 7"/>
          <p:cNvSpPr txBox="1"/>
          <p:nvPr/>
        </p:nvSpPr>
        <p:spPr>
          <a:xfrm>
            <a:off x="9410303" y="4418689"/>
            <a:ext cx="301686" cy="1754326"/>
          </a:xfrm>
          <a:prstGeom prst="rect">
            <a:avLst/>
          </a:prstGeom>
          <a:noFill/>
        </p:spPr>
        <p:txBody>
          <a:bodyPr wrap="none" rtlCol="0">
            <a:spAutoFit/>
          </a:bodyPr>
          <a:lstStyle/>
          <a:p>
            <a:r>
              <a:rPr lang="en-US" dirty="0"/>
              <a:t>i</a:t>
            </a:r>
          </a:p>
          <a:p>
            <a:r>
              <a:rPr lang="en-US" dirty="0"/>
              <a:t>1</a:t>
            </a:r>
          </a:p>
          <a:p>
            <a:r>
              <a:rPr lang="en-US" dirty="0"/>
              <a:t>2</a:t>
            </a:r>
          </a:p>
          <a:p>
            <a:r>
              <a:rPr lang="en-US" dirty="0"/>
              <a:t>3</a:t>
            </a:r>
          </a:p>
          <a:p>
            <a:r>
              <a:rPr lang="en-US" dirty="0"/>
              <a:t>4</a:t>
            </a:r>
          </a:p>
          <a:p>
            <a:r>
              <a:rPr lang="en-US" dirty="0"/>
              <a:t>5</a:t>
            </a:r>
          </a:p>
        </p:txBody>
      </p:sp>
      <p:sp>
        <p:nvSpPr>
          <p:cNvPr id="11" name="TextBox 10"/>
          <p:cNvSpPr txBox="1"/>
          <p:nvPr/>
        </p:nvSpPr>
        <p:spPr>
          <a:xfrm>
            <a:off x="3831358" y="4655710"/>
            <a:ext cx="2432076" cy="369332"/>
          </a:xfrm>
          <a:prstGeom prst="rect">
            <a:avLst/>
          </a:prstGeom>
          <a:noFill/>
        </p:spPr>
        <p:txBody>
          <a:bodyPr wrap="none" rtlCol="0">
            <a:spAutoFit/>
          </a:bodyPr>
          <a:lstStyle/>
          <a:p>
            <a:r>
              <a:rPr lang="en-US" dirty="0"/>
              <a:t>5</a:t>
            </a:r>
            <a:r>
              <a:rPr lang="en-US" dirty="0">
                <a:solidFill>
                  <a:srgbClr val="FF0000"/>
                </a:solidFill>
              </a:rPr>
              <a:t> = 0.07 + 1.37 * </a:t>
            </a:r>
            <a:r>
              <a:rPr lang="en-US" dirty="0"/>
              <a:t>3</a:t>
            </a:r>
            <a:r>
              <a:rPr lang="en-US" dirty="0">
                <a:solidFill>
                  <a:srgbClr val="FF0000"/>
                </a:solidFill>
              </a:rPr>
              <a:t> -0.82</a:t>
            </a:r>
          </a:p>
        </p:txBody>
      </p:sp>
      <p:sp>
        <p:nvSpPr>
          <p:cNvPr id="13" name="TextBox 12"/>
          <p:cNvSpPr txBox="1"/>
          <p:nvPr/>
        </p:nvSpPr>
        <p:spPr>
          <a:xfrm>
            <a:off x="7650822" y="4500105"/>
            <a:ext cx="301686" cy="1754326"/>
          </a:xfrm>
          <a:prstGeom prst="rect">
            <a:avLst/>
          </a:prstGeom>
          <a:noFill/>
        </p:spPr>
        <p:txBody>
          <a:bodyPr wrap="none" rtlCol="0">
            <a:spAutoFit/>
          </a:bodyPr>
          <a:lstStyle/>
          <a:p>
            <a:r>
              <a:rPr lang="en-US" dirty="0"/>
              <a:t>x</a:t>
            </a:r>
          </a:p>
          <a:p>
            <a:r>
              <a:rPr lang="en-US" dirty="0"/>
              <a:t>3</a:t>
            </a:r>
          </a:p>
          <a:p>
            <a:r>
              <a:rPr lang="en-US" dirty="0"/>
              <a:t>1</a:t>
            </a:r>
          </a:p>
          <a:p>
            <a:r>
              <a:rPr lang="en-US" dirty="0"/>
              <a:t>4</a:t>
            </a:r>
          </a:p>
          <a:p>
            <a:r>
              <a:rPr lang="en-US" dirty="0"/>
              <a:t>8</a:t>
            </a:r>
          </a:p>
          <a:p>
            <a:r>
              <a:rPr lang="en-US" dirty="0"/>
              <a:t>2</a:t>
            </a:r>
          </a:p>
        </p:txBody>
      </p:sp>
      <p:sp>
        <p:nvSpPr>
          <p:cNvPr id="15" name="TextBox 14"/>
          <p:cNvSpPr txBox="1"/>
          <p:nvPr/>
        </p:nvSpPr>
        <p:spPr>
          <a:xfrm>
            <a:off x="2116266" y="4418689"/>
            <a:ext cx="418704" cy="1754326"/>
          </a:xfrm>
          <a:prstGeom prst="rect">
            <a:avLst/>
          </a:prstGeom>
          <a:noFill/>
        </p:spPr>
        <p:txBody>
          <a:bodyPr wrap="none" rtlCol="0">
            <a:spAutoFit/>
          </a:bodyPr>
          <a:lstStyle/>
          <a:p>
            <a:r>
              <a:rPr lang="en-US" dirty="0"/>
              <a:t>y</a:t>
            </a:r>
          </a:p>
          <a:p>
            <a:r>
              <a:rPr lang="en-US" dirty="0"/>
              <a:t>5</a:t>
            </a:r>
          </a:p>
          <a:p>
            <a:r>
              <a:rPr lang="en-US" dirty="0"/>
              <a:t>3</a:t>
            </a:r>
          </a:p>
          <a:p>
            <a:r>
              <a:rPr lang="en-US" dirty="0"/>
              <a:t>6</a:t>
            </a:r>
          </a:p>
          <a:p>
            <a:r>
              <a:rPr lang="en-US" dirty="0"/>
              <a:t>11</a:t>
            </a:r>
          </a:p>
          <a:p>
            <a:r>
              <a:rPr lang="en-US" dirty="0"/>
              <a:t>0</a:t>
            </a:r>
          </a:p>
        </p:txBody>
      </p:sp>
      <mc:AlternateContent xmlns:mc="http://schemas.openxmlformats.org/markup-compatibility/2006" xmlns:a14="http://schemas.microsoft.com/office/drawing/2010/main">
        <mc:Choice Requires="a14">
          <p:sp>
            <p:nvSpPr>
              <p:cNvPr id="18" name="Rectangle 17"/>
              <p:cNvSpPr/>
              <p:nvPr/>
            </p:nvSpPr>
            <p:spPr>
              <a:xfrm>
                <a:off x="1484538" y="2368010"/>
                <a:ext cx="9385956" cy="1200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i="1">
                              <a:latin typeface="Cambria Math" charset="0"/>
                            </a:rPr>
                            <m:t>𝑦</m:t>
                          </m:r>
                        </m:e>
                        <m:sub>
                          <m:r>
                            <a:rPr lang="en-US" sz="7200" i="1">
                              <a:latin typeface="Cambria Math" charset="0"/>
                            </a:rPr>
                            <m:t>𝑖</m:t>
                          </m:r>
                        </m:sub>
                      </m:sSub>
                      <m:r>
                        <a:rPr lang="en-US" sz="7200" i="0">
                          <a:latin typeface="Cambria Math" charset="0"/>
                        </a:rPr>
                        <m:t>=</m:t>
                      </m:r>
                      <m:r>
                        <a:rPr lang="en-GB" sz="7200" b="0" i="0" smtClean="0">
                          <a:latin typeface="Cambria Math" panose="02040503050406030204" pitchFamily="18" charset="0"/>
                        </a:rPr>
                        <m:t>0.07</m:t>
                      </m:r>
                      <m:r>
                        <a:rPr lang="en-US" sz="7200" i="0">
                          <a:latin typeface="Cambria Math" charset="0"/>
                        </a:rPr>
                        <m:t>+</m:t>
                      </m:r>
                      <m:r>
                        <a:rPr lang="en-GB" sz="7200" b="0" i="1" smtClean="0">
                          <a:latin typeface="Cambria Math" panose="02040503050406030204" pitchFamily="18" charset="0"/>
                        </a:rPr>
                        <m:t>1.37</m:t>
                      </m:r>
                      <m:sSub>
                        <m:sSubPr>
                          <m:ctrlPr>
                            <a:rPr lang="en-US" sz="7200" i="1">
                              <a:latin typeface="Cambria Math" panose="02040503050406030204" pitchFamily="18" charset="0"/>
                            </a:rPr>
                          </m:ctrlPr>
                        </m:sSubPr>
                        <m:e>
                          <m:r>
                            <a:rPr lang="en-US" sz="7200" i="1" smtClean="0">
                              <a:solidFill>
                                <a:schemeClr val="tx1"/>
                              </a:solidFill>
                              <a:latin typeface="Cambria Math" charset="0"/>
                            </a:rPr>
                            <m:t>𝑥</m:t>
                          </m:r>
                        </m:e>
                        <m:sub>
                          <m:r>
                            <a:rPr lang="en-US" sz="7200" i="1">
                              <a:latin typeface="Cambria Math" charset="0"/>
                            </a:rPr>
                            <m:t>𝑖</m:t>
                          </m:r>
                        </m:sub>
                      </m:sSub>
                      <m:r>
                        <a:rPr lang="en-US" sz="7200" i="0">
                          <a:latin typeface="Cambria Math" charset="0"/>
                        </a:rPr>
                        <m:t>+</m:t>
                      </m:r>
                      <m:sSub>
                        <m:sSubPr>
                          <m:ctrlPr>
                            <a:rPr lang="en-US" sz="7200" i="1">
                              <a:latin typeface="Cambria Math" panose="02040503050406030204" pitchFamily="18" charset="0"/>
                            </a:rPr>
                          </m:ctrlPr>
                        </m:sSubPr>
                        <m:e>
                          <m:r>
                            <a:rPr lang="en-US" sz="7200" i="1" smtClean="0">
                              <a:solidFill>
                                <a:srgbClr val="FF0000"/>
                              </a:solidFill>
                              <a:latin typeface="Cambria Math" charset="0"/>
                            </a:rPr>
                            <m:t>𝜀</m:t>
                          </m:r>
                        </m:e>
                        <m:sub>
                          <m:r>
                            <a:rPr lang="en-US" sz="7200" i="1">
                              <a:latin typeface="Cambria Math" charset="0"/>
                            </a:rPr>
                            <m:t>𝑖</m:t>
                          </m:r>
                        </m:sub>
                      </m:sSub>
                    </m:oMath>
                  </m:oMathPara>
                </a14:m>
                <a:endParaRPr lang="en-US" sz="7200" dirty="0"/>
              </a:p>
            </p:txBody>
          </p:sp>
        </mc:Choice>
        <mc:Fallback xmlns="">
          <p:sp>
            <p:nvSpPr>
              <p:cNvPr id="18" name="Rectangle 17"/>
              <p:cNvSpPr>
                <a:spLocks noRot="1" noChangeAspect="1" noMove="1" noResize="1" noEditPoints="1" noAdjustHandles="1" noChangeArrowheads="1" noChangeShapeType="1" noTextEdit="1"/>
              </p:cNvSpPr>
              <p:nvPr/>
            </p:nvSpPr>
            <p:spPr>
              <a:xfrm>
                <a:off x="1484538" y="2368010"/>
                <a:ext cx="9385956" cy="1200329"/>
              </a:xfrm>
              <a:prstGeom prst="rect">
                <a:avLst/>
              </a:prstGeom>
              <a:blipFill>
                <a:blip r:embed="rId3"/>
                <a:stretch>
                  <a:fillRect l="-1488" b="-17895"/>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7AD6456-2ECE-3F4C-900F-CACABC083887}"/>
              </a:ext>
            </a:extLst>
          </p:cNvPr>
          <p:cNvSpPr txBox="1"/>
          <p:nvPr/>
        </p:nvSpPr>
        <p:spPr>
          <a:xfrm>
            <a:off x="3831358" y="4974774"/>
            <a:ext cx="2236510" cy="369332"/>
          </a:xfrm>
          <a:prstGeom prst="rect">
            <a:avLst/>
          </a:prstGeom>
          <a:noFill/>
        </p:spPr>
        <p:txBody>
          <a:bodyPr wrap="none" rtlCol="0">
            <a:spAutoFit/>
          </a:bodyPr>
          <a:lstStyle/>
          <a:p>
            <a:r>
              <a:rPr lang="en-US" dirty="0"/>
              <a:t>3</a:t>
            </a:r>
            <a:r>
              <a:rPr lang="en-US" dirty="0">
                <a:solidFill>
                  <a:srgbClr val="FF0000"/>
                </a:solidFill>
              </a:rPr>
              <a:t> = 0.07 + 1.37 * </a:t>
            </a:r>
            <a:r>
              <a:rPr lang="en-US" dirty="0"/>
              <a:t>1</a:t>
            </a:r>
            <a:r>
              <a:rPr lang="en-US" dirty="0">
                <a:solidFill>
                  <a:srgbClr val="FF0000"/>
                </a:solidFill>
              </a:rPr>
              <a:t> + e</a:t>
            </a:r>
          </a:p>
        </p:txBody>
      </p:sp>
      <p:sp>
        <p:nvSpPr>
          <p:cNvPr id="20" name="TextBox 19">
            <a:extLst>
              <a:ext uri="{FF2B5EF4-FFF2-40B4-BE49-F238E27FC236}">
                <a16:creationId xmlns:a16="http://schemas.microsoft.com/office/drawing/2014/main" id="{5B8A4F78-FD17-6C4D-8CEC-5D9FA16757F2}"/>
              </a:ext>
            </a:extLst>
          </p:cNvPr>
          <p:cNvSpPr txBox="1"/>
          <p:nvPr/>
        </p:nvSpPr>
        <p:spPr>
          <a:xfrm>
            <a:off x="3742471" y="5479278"/>
            <a:ext cx="2353529" cy="369332"/>
          </a:xfrm>
          <a:prstGeom prst="rect">
            <a:avLst/>
          </a:prstGeom>
          <a:noFill/>
        </p:spPr>
        <p:txBody>
          <a:bodyPr wrap="none" rtlCol="0">
            <a:spAutoFit/>
          </a:bodyPr>
          <a:lstStyle/>
          <a:p>
            <a:r>
              <a:rPr lang="en-US" dirty="0"/>
              <a:t>11</a:t>
            </a:r>
            <a:r>
              <a:rPr lang="en-US" dirty="0">
                <a:solidFill>
                  <a:srgbClr val="FF0000"/>
                </a:solidFill>
              </a:rPr>
              <a:t> = 0.07 + 1.37 * </a:t>
            </a:r>
            <a:r>
              <a:rPr lang="en-US" dirty="0"/>
              <a:t>8</a:t>
            </a:r>
            <a:r>
              <a:rPr lang="en-US" dirty="0">
                <a:solidFill>
                  <a:srgbClr val="FF0000"/>
                </a:solidFill>
              </a:rPr>
              <a:t> + e</a:t>
            </a:r>
          </a:p>
        </p:txBody>
      </p:sp>
      <p:sp>
        <p:nvSpPr>
          <p:cNvPr id="21" name="TextBox 20">
            <a:extLst>
              <a:ext uri="{FF2B5EF4-FFF2-40B4-BE49-F238E27FC236}">
                <a16:creationId xmlns:a16="http://schemas.microsoft.com/office/drawing/2014/main" id="{40F544C7-8157-6F47-A150-8B1800EF4695}"/>
              </a:ext>
            </a:extLst>
          </p:cNvPr>
          <p:cNvSpPr txBox="1"/>
          <p:nvPr/>
        </p:nvSpPr>
        <p:spPr>
          <a:xfrm>
            <a:off x="3831358" y="5210481"/>
            <a:ext cx="2236510" cy="369332"/>
          </a:xfrm>
          <a:prstGeom prst="rect">
            <a:avLst/>
          </a:prstGeom>
          <a:noFill/>
        </p:spPr>
        <p:txBody>
          <a:bodyPr wrap="none" rtlCol="0">
            <a:spAutoFit/>
          </a:bodyPr>
          <a:lstStyle/>
          <a:p>
            <a:r>
              <a:rPr lang="en-US" dirty="0"/>
              <a:t>6</a:t>
            </a:r>
            <a:r>
              <a:rPr lang="en-US" dirty="0">
                <a:solidFill>
                  <a:srgbClr val="FF0000"/>
                </a:solidFill>
              </a:rPr>
              <a:t> = 0.07 + 1.37 * </a:t>
            </a:r>
            <a:r>
              <a:rPr lang="en-US" dirty="0"/>
              <a:t>4</a:t>
            </a:r>
            <a:r>
              <a:rPr lang="en-US" dirty="0">
                <a:solidFill>
                  <a:srgbClr val="FF0000"/>
                </a:solidFill>
              </a:rPr>
              <a:t> + e</a:t>
            </a:r>
          </a:p>
        </p:txBody>
      </p:sp>
      <p:sp>
        <p:nvSpPr>
          <p:cNvPr id="22" name="TextBox 21">
            <a:extLst>
              <a:ext uri="{FF2B5EF4-FFF2-40B4-BE49-F238E27FC236}">
                <a16:creationId xmlns:a16="http://schemas.microsoft.com/office/drawing/2014/main" id="{6046628B-B1C7-C049-96ED-2D03D7FE20EB}"/>
              </a:ext>
            </a:extLst>
          </p:cNvPr>
          <p:cNvSpPr txBox="1"/>
          <p:nvPr/>
        </p:nvSpPr>
        <p:spPr>
          <a:xfrm>
            <a:off x="3821870" y="5787142"/>
            <a:ext cx="2236510" cy="369332"/>
          </a:xfrm>
          <a:prstGeom prst="rect">
            <a:avLst/>
          </a:prstGeom>
          <a:noFill/>
        </p:spPr>
        <p:txBody>
          <a:bodyPr wrap="none" rtlCol="0">
            <a:spAutoFit/>
          </a:bodyPr>
          <a:lstStyle/>
          <a:p>
            <a:r>
              <a:rPr lang="en-US" dirty="0"/>
              <a:t>0</a:t>
            </a:r>
            <a:r>
              <a:rPr lang="en-US" dirty="0">
                <a:solidFill>
                  <a:srgbClr val="FF0000"/>
                </a:solidFill>
              </a:rPr>
              <a:t> = 0.07 + 1.37 * </a:t>
            </a:r>
            <a:r>
              <a:rPr lang="en-US" dirty="0"/>
              <a:t>2</a:t>
            </a:r>
            <a:r>
              <a:rPr lang="en-US" dirty="0">
                <a:solidFill>
                  <a:srgbClr val="FF0000"/>
                </a:solidFill>
              </a:rPr>
              <a:t> + e</a:t>
            </a:r>
          </a:p>
        </p:txBody>
      </p:sp>
      <p:pic>
        <p:nvPicPr>
          <p:cNvPr id="2" name="Picture 1">
            <a:extLst>
              <a:ext uri="{FF2B5EF4-FFF2-40B4-BE49-F238E27FC236}">
                <a16:creationId xmlns:a16="http://schemas.microsoft.com/office/drawing/2014/main" id="{DE903890-B41F-2C48-8613-EDFD4BD5765A}"/>
              </a:ext>
            </a:extLst>
          </p:cNvPr>
          <p:cNvPicPr>
            <a:picLocks noChangeAspect="1"/>
          </p:cNvPicPr>
          <p:nvPr/>
        </p:nvPicPr>
        <p:blipFill>
          <a:blip r:embed="rId4"/>
          <a:stretch>
            <a:fillRect/>
          </a:stretch>
        </p:blipFill>
        <p:spPr>
          <a:xfrm>
            <a:off x="2753078" y="3341079"/>
            <a:ext cx="6121400" cy="1016000"/>
          </a:xfrm>
          <a:prstGeom prst="rect">
            <a:avLst/>
          </a:prstGeom>
        </p:spPr>
      </p:pic>
    </p:spTree>
    <p:extLst>
      <p:ext uri="{BB962C8B-B14F-4D97-AF65-F5344CB8AC3E}">
        <p14:creationId xmlns:p14="http://schemas.microsoft.com/office/powerpoint/2010/main" val="21632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Hypothesis testing in linear models</a:t>
            </a:r>
          </a:p>
        </p:txBody>
      </p:sp>
      <p:sp>
        <p:nvSpPr>
          <p:cNvPr id="5" name="Content Placeholder 4"/>
          <p:cNvSpPr>
            <a:spLocks noGrp="1"/>
          </p:cNvSpPr>
          <p:nvPr>
            <p:ph idx="1"/>
          </p:nvPr>
        </p:nvSpPr>
        <p:spPr/>
        <p:txBody>
          <a:bodyPr/>
          <a:lstStyle/>
          <a:p>
            <a:r>
              <a:rPr lang="en-US" dirty="0"/>
              <a:t>Predicted values:</a:t>
            </a:r>
          </a:p>
          <a:p>
            <a:endParaRPr lang="en-US" dirty="0"/>
          </a:p>
        </p:txBody>
      </p:sp>
      <p:cxnSp>
        <p:nvCxnSpPr>
          <p:cNvPr id="6" name="Straight Arrow Connector 5"/>
          <p:cNvCxnSpPr>
            <a:cxnSpLocks/>
            <a:stCxn id="11" idx="3"/>
          </p:cNvCxnSpPr>
          <p:nvPr/>
        </p:nvCxnSpPr>
        <p:spPr>
          <a:xfrm>
            <a:off x="6263434" y="4840376"/>
            <a:ext cx="23985" cy="927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8981420" y="4418689"/>
                <a:ext cx="410305" cy="1754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𝜀</m:t>
                      </m:r>
                    </m:oMath>
                  </m:oMathPara>
                </a14:m>
                <a:endParaRPr lang="en-US" dirty="0">
                  <a:solidFill>
                    <a:srgbClr val="FF0000"/>
                  </a:solidFill>
                </a:endParaRP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8981420" y="4418689"/>
                <a:ext cx="410305" cy="1754326"/>
              </a:xfrm>
              <a:prstGeom prst="rect">
                <a:avLst/>
              </a:prstGeom>
              <a:blipFill>
                <a:blip r:embed="rId2"/>
                <a:stretch>
                  <a:fillRect l="-12121" b="-4317"/>
                </a:stretch>
              </a:blipFill>
            </p:spPr>
            <p:txBody>
              <a:bodyPr/>
              <a:lstStyle/>
              <a:p>
                <a:r>
                  <a:rPr lang="en-US">
                    <a:noFill/>
                  </a:rPr>
                  <a:t> </a:t>
                </a:r>
              </a:p>
            </p:txBody>
          </p:sp>
        </mc:Fallback>
      </mc:AlternateContent>
      <p:sp>
        <p:nvSpPr>
          <p:cNvPr id="8" name="TextBox 7"/>
          <p:cNvSpPr txBox="1"/>
          <p:nvPr/>
        </p:nvSpPr>
        <p:spPr>
          <a:xfrm>
            <a:off x="9410303" y="4418689"/>
            <a:ext cx="301686" cy="1754326"/>
          </a:xfrm>
          <a:prstGeom prst="rect">
            <a:avLst/>
          </a:prstGeom>
          <a:noFill/>
        </p:spPr>
        <p:txBody>
          <a:bodyPr wrap="none" rtlCol="0">
            <a:spAutoFit/>
          </a:bodyPr>
          <a:lstStyle/>
          <a:p>
            <a:r>
              <a:rPr lang="en-US" dirty="0"/>
              <a:t>i</a:t>
            </a:r>
          </a:p>
          <a:p>
            <a:r>
              <a:rPr lang="en-US" dirty="0"/>
              <a:t>1</a:t>
            </a:r>
          </a:p>
          <a:p>
            <a:r>
              <a:rPr lang="en-US" dirty="0"/>
              <a:t>2</a:t>
            </a:r>
          </a:p>
          <a:p>
            <a:r>
              <a:rPr lang="en-US" dirty="0"/>
              <a:t>3</a:t>
            </a:r>
          </a:p>
          <a:p>
            <a:r>
              <a:rPr lang="en-US" dirty="0"/>
              <a:t>4</a:t>
            </a:r>
          </a:p>
          <a:p>
            <a:r>
              <a:rPr lang="en-US" dirty="0"/>
              <a:t>5</a:t>
            </a:r>
          </a:p>
        </p:txBody>
      </p:sp>
      <p:sp>
        <p:nvSpPr>
          <p:cNvPr id="11" name="TextBox 10"/>
          <p:cNvSpPr txBox="1"/>
          <p:nvPr/>
        </p:nvSpPr>
        <p:spPr>
          <a:xfrm>
            <a:off x="3831358" y="4655710"/>
            <a:ext cx="2432076" cy="369332"/>
          </a:xfrm>
          <a:prstGeom prst="rect">
            <a:avLst/>
          </a:prstGeom>
          <a:noFill/>
        </p:spPr>
        <p:txBody>
          <a:bodyPr wrap="none" rtlCol="0">
            <a:spAutoFit/>
          </a:bodyPr>
          <a:lstStyle/>
          <a:p>
            <a:r>
              <a:rPr lang="en-US" dirty="0"/>
              <a:t>5</a:t>
            </a:r>
            <a:r>
              <a:rPr lang="en-US" dirty="0">
                <a:solidFill>
                  <a:srgbClr val="FF0000"/>
                </a:solidFill>
              </a:rPr>
              <a:t> = 0.07 + 1.37 * </a:t>
            </a:r>
            <a:r>
              <a:rPr lang="en-US" dirty="0"/>
              <a:t>3</a:t>
            </a:r>
            <a:r>
              <a:rPr lang="en-US" dirty="0">
                <a:solidFill>
                  <a:srgbClr val="FF0000"/>
                </a:solidFill>
              </a:rPr>
              <a:t> -0.82</a:t>
            </a:r>
          </a:p>
        </p:txBody>
      </p:sp>
      <p:sp>
        <p:nvSpPr>
          <p:cNvPr id="13" name="TextBox 12"/>
          <p:cNvSpPr txBox="1"/>
          <p:nvPr/>
        </p:nvSpPr>
        <p:spPr>
          <a:xfrm>
            <a:off x="7650822" y="4500105"/>
            <a:ext cx="301686" cy="1754326"/>
          </a:xfrm>
          <a:prstGeom prst="rect">
            <a:avLst/>
          </a:prstGeom>
          <a:noFill/>
        </p:spPr>
        <p:txBody>
          <a:bodyPr wrap="none" rtlCol="0">
            <a:spAutoFit/>
          </a:bodyPr>
          <a:lstStyle/>
          <a:p>
            <a:r>
              <a:rPr lang="en-US" dirty="0"/>
              <a:t>x</a:t>
            </a:r>
          </a:p>
          <a:p>
            <a:r>
              <a:rPr lang="en-US" dirty="0"/>
              <a:t>3</a:t>
            </a:r>
          </a:p>
          <a:p>
            <a:r>
              <a:rPr lang="en-US" dirty="0"/>
              <a:t>1</a:t>
            </a:r>
          </a:p>
          <a:p>
            <a:r>
              <a:rPr lang="en-US" dirty="0"/>
              <a:t>4</a:t>
            </a:r>
          </a:p>
          <a:p>
            <a:r>
              <a:rPr lang="en-US" dirty="0"/>
              <a:t>8</a:t>
            </a:r>
          </a:p>
          <a:p>
            <a:r>
              <a:rPr lang="en-US" dirty="0"/>
              <a:t>2</a:t>
            </a:r>
          </a:p>
        </p:txBody>
      </p:sp>
      <p:sp>
        <p:nvSpPr>
          <p:cNvPr id="15" name="TextBox 14"/>
          <p:cNvSpPr txBox="1"/>
          <p:nvPr/>
        </p:nvSpPr>
        <p:spPr>
          <a:xfrm>
            <a:off x="2116266" y="4418689"/>
            <a:ext cx="418704" cy="1754326"/>
          </a:xfrm>
          <a:prstGeom prst="rect">
            <a:avLst/>
          </a:prstGeom>
          <a:noFill/>
        </p:spPr>
        <p:txBody>
          <a:bodyPr wrap="none" rtlCol="0">
            <a:spAutoFit/>
          </a:bodyPr>
          <a:lstStyle/>
          <a:p>
            <a:r>
              <a:rPr lang="en-US" dirty="0"/>
              <a:t>y</a:t>
            </a:r>
          </a:p>
          <a:p>
            <a:r>
              <a:rPr lang="en-US" dirty="0"/>
              <a:t>5</a:t>
            </a:r>
          </a:p>
          <a:p>
            <a:r>
              <a:rPr lang="en-US" dirty="0"/>
              <a:t>3</a:t>
            </a:r>
          </a:p>
          <a:p>
            <a:r>
              <a:rPr lang="en-US" dirty="0"/>
              <a:t>6</a:t>
            </a:r>
          </a:p>
          <a:p>
            <a:r>
              <a:rPr lang="en-US" dirty="0"/>
              <a:t>11</a:t>
            </a:r>
          </a:p>
          <a:p>
            <a:r>
              <a:rPr lang="en-US" dirty="0"/>
              <a:t>0</a:t>
            </a:r>
          </a:p>
        </p:txBody>
      </p:sp>
      <mc:AlternateContent xmlns:mc="http://schemas.openxmlformats.org/markup-compatibility/2006" xmlns:a14="http://schemas.microsoft.com/office/drawing/2010/main">
        <mc:Choice Requires="a14">
          <p:sp>
            <p:nvSpPr>
              <p:cNvPr id="18" name="Rectangle 17"/>
              <p:cNvSpPr/>
              <p:nvPr/>
            </p:nvSpPr>
            <p:spPr>
              <a:xfrm>
                <a:off x="1484538" y="2368010"/>
                <a:ext cx="9385956" cy="1200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i="1">
                              <a:latin typeface="Cambria Math" charset="0"/>
                            </a:rPr>
                            <m:t>𝑦</m:t>
                          </m:r>
                        </m:e>
                        <m:sub>
                          <m:r>
                            <a:rPr lang="en-US" sz="7200" i="1">
                              <a:latin typeface="Cambria Math" charset="0"/>
                            </a:rPr>
                            <m:t>𝑖</m:t>
                          </m:r>
                        </m:sub>
                      </m:sSub>
                      <m:r>
                        <a:rPr lang="en-US" sz="7200" i="0">
                          <a:latin typeface="Cambria Math" charset="0"/>
                        </a:rPr>
                        <m:t>=</m:t>
                      </m:r>
                      <m:r>
                        <a:rPr lang="en-GB" sz="7200" b="0" i="0" smtClean="0">
                          <a:latin typeface="Cambria Math" panose="02040503050406030204" pitchFamily="18" charset="0"/>
                        </a:rPr>
                        <m:t>0.07</m:t>
                      </m:r>
                      <m:r>
                        <a:rPr lang="en-US" sz="7200" i="0">
                          <a:latin typeface="Cambria Math" charset="0"/>
                        </a:rPr>
                        <m:t>+</m:t>
                      </m:r>
                      <m:r>
                        <a:rPr lang="en-GB" sz="7200" b="0" i="1" smtClean="0">
                          <a:latin typeface="Cambria Math" panose="02040503050406030204" pitchFamily="18" charset="0"/>
                        </a:rPr>
                        <m:t>1.37</m:t>
                      </m:r>
                      <m:sSub>
                        <m:sSubPr>
                          <m:ctrlPr>
                            <a:rPr lang="en-US" sz="7200" i="1">
                              <a:latin typeface="Cambria Math" panose="02040503050406030204" pitchFamily="18" charset="0"/>
                            </a:rPr>
                          </m:ctrlPr>
                        </m:sSubPr>
                        <m:e>
                          <m:r>
                            <a:rPr lang="en-US" sz="7200" i="1" smtClean="0">
                              <a:solidFill>
                                <a:schemeClr val="tx1"/>
                              </a:solidFill>
                              <a:latin typeface="Cambria Math" charset="0"/>
                            </a:rPr>
                            <m:t>𝑥</m:t>
                          </m:r>
                        </m:e>
                        <m:sub>
                          <m:r>
                            <a:rPr lang="en-US" sz="7200" i="1">
                              <a:latin typeface="Cambria Math" charset="0"/>
                            </a:rPr>
                            <m:t>𝑖</m:t>
                          </m:r>
                        </m:sub>
                      </m:sSub>
                      <m:r>
                        <a:rPr lang="en-US" sz="7200" i="0">
                          <a:latin typeface="Cambria Math" charset="0"/>
                        </a:rPr>
                        <m:t>+</m:t>
                      </m:r>
                      <m:sSub>
                        <m:sSubPr>
                          <m:ctrlPr>
                            <a:rPr lang="en-US" sz="7200" i="1">
                              <a:latin typeface="Cambria Math" panose="02040503050406030204" pitchFamily="18" charset="0"/>
                            </a:rPr>
                          </m:ctrlPr>
                        </m:sSubPr>
                        <m:e>
                          <m:r>
                            <a:rPr lang="en-US" sz="7200" i="1" smtClean="0">
                              <a:solidFill>
                                <a:srgbClr val="FF0000"/>
                              </a:solidFill>
                              <a:latin typeface="Cambria Math" charset="0"/>
                            </a:rPr>
                            <m:t>𝜀</m:t>
                          </m:r>
                        </m:e>
                        <m:sub>
                          <m:r>
                            <a:rPr lang="en-US" sz="7200" i="1">
                              <a:latin typeface="Cambria Math" charset="0"/>
                            </a:rPr>
                            <m:t>𝑖</m:t>
                          </m:r>
                        </m:sub>
                      </m:sSub>
                    </m:oMath>
                  </m:oMathPara>
                </a14:m>
                <a:endParaRPr lang="en-US" sz="7200" dirty="0"/>
              </a:p>
            </p:txBody>
          </p:sp>
        </mc:Choice>
        <mc:Fallback xmlns="">
          <p:sp>
            <p:nvSpPr>
              <p:cNvPr id="18" name="Rectangle 17"/>
              <p:cNvSpPr>
                <a:spLocks noRot="1" noChangeAspect="1" noMove="1" noResize="1" noEditPoints="1" noAdjustHandles="1" noChangeArrowheads="1" noChangeShapeType="1" noTextEdit="1"/>
              </p:cNvSpPr>
              <p:nvPr/>
            </p:nvSpPr>
            <p:spPr>
              <a:xfrm>
                <a:off x="1484538" y="2368010"/>
                <a:ext cx="9385956" cy="1200329"/>
              </a:xfrm>
              <a:prstGeom prst="rect">
                <a:avLst/>
              </a:prstGeom>
              <a:blipFill>
                <a:blip r:embed="rId3"/>
                <a:stretch>
                  <a:fillRect l="-1488" b="-17895"/>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7AD6456-2ECE-3F4C-900F-CACABC083887}"/>
              </a:ext>
            </a:extLst>
          </p:cNvPr>
          <p:cNvSpPr txBox="1"/>
          <p:nvPr/>
        </p:nvSpPr>
        <p:spPr>
          <a:xfrm>
            <a:off x="3831358" y="4974774"/>
            <a:ext cx="2529860" cy="369332"/>
          </a:xfrm>
          <a:prstGeom prst="rect">
            <a:avLst/>
          </a:prstGeom>
          <a:noFill/>
        </p:spPr>
        <p:txBody>
          <a:bodyPr wrap="none" rtlCol="0">
            <a:spAutoFit/>
          </a:bodyPr>
          <a:lstStyle/>
          <a:p>
            <a:r>
              <a:rPr lang="en-US" dirty="0"/>
              <a:t>3</a:t>
            </a:r>
            <a:r>
              <a:rPr lang="en-US" dirty="0">
                <a:solidFill>
                  <a:srgbClr val="FF0000"/>
                </a:solidFill>
              </a:rPr>
              <a:t> = 0.07 + 1.37 * </a:t>
            </a:r>
            <a:r>
              <a:rPr lang="en-US" dirty="0"/>
              <a:t>1</a:t>
            </a:r>
            <a:r>
              <a:rPr lang="en-US" dirty="0">
                <a:solidFill>
                  <a:srgbClr val="FF0000"/>
                </a:solidFill>
              </a:rPr>
              <a:t> + 1.56</a:t>
            </a:r>
          </a:p>
        </p:txBody>
      </p:sp>
      <p:sp>
        <p:nvSpPr>
          <p:cNvPr id="20" name="TextBox 19">
            <a:extLst>
              <a:ext uri="{FF2B5EF4-FFF2-40B4-BE49-F238E27FC236}">
                <a16:creationId xmlns:a16="http://schemas.microsoft.com/office/drawing/2014/main" id="{5B8A4F78-FD17-6C4D-8CEC-5D9FA16757F2}"/>
              </a:ext>
            </a:extLst>
          </p:cNvPr>
          <p:cNvSpPr txBox="1"/>
          <p:nvPr/>
        </p:nvSpPr>
        <p:spPr>
          <a:xfrm>
            <a:off x="3742471" y="5479278"/>
            <a:ext cx="2699778" cy="369332"/>
          </a:xfrm>
          <a:prstGeom prst="rect">
            <a:avLst/>
          </a:prstGeom>
          <a:noFill/>
        </p:spPr>
        <p:txBody>
          <a:bodyPr wrap="none" rtlCol="0">
            <a:spAutoFit/>
          </a:bodyPr>
          <a:lstStyle/>
          <a:p>
            <a:r>
              <a:rPr lang="en-US" dirty="0"/>
              <a:t>11</a:t>
            </a:r>
            <a:r>
              <a:rPr lang="en-US" dirty="0">
                <a:solidFill>
                  <a:srgbClr val="FF0000"/>
                </a:solidFill>
              </a:rPr>
              <a:t> = 0.07 + 1.37 * </a:t>
            </a:r>
            <a:r>
              <a:rPr lang="en-US" dirty="0"/>
              <a:t>8</a:t>
            </a:r>
            <a:r>
              <a:rPr lang="en-US" dirty="0">
                <a:solidFill>
                  <a:srgbClr val="FF0000"/>
                </a:solidFill>
              </a:rPr>
              <a:t> – 0.03 </a:t>
            </a:r>
          </a:p>
        </p:txBody>
      </p:sp>
      <p:sp>
        <p:nvSpPr>
          <p:cNvPr id="21" name="TextBox 20">
            <a:extLst>
              <a:ext uri="{FF2B5EF4-FFF2-40B4-BE49-F238E27FC236}">
                <a16:creationId xmlns:a16="http://schemas.microsoft.com/office/drawing/2014/main" id="{40F544C7-8157-6F47-A150-8B1800EF4695}"/>
              </a:ext>
            </a:extLst>
          </p:cNvPr>
          <p:cNvSpPr txBox="1"/>
          <p:nvPr/>
        </p:nvSpPr>
        <p:spPr>
          <a:xfrm>
            <a:off x="3831358" y="5210481"/>
            <a:ext cx="2529860" cy="369332"/>
          </a:xfrm>
          <a:prstGeom prst="rect">
            <a:avLst/>
          </a:prstGeom>
          <a:noFill/>
        </p:spPr>
        <p:txBody>
          <a:bodyPr wrap="none" rtlCol="0">
            <a:spAutoFit/>
          </a:bodyPr>
          <a:lstStyle/>
          <a:p>
            <a:r>
              <a:rPr lang="en-US" dirty="0"/>
              <a:t>6</a:t>
            </a:r>
            <a:r>
              <a:rPr lang="en-US" dirty="0">
                <a:solidFill>
                  <a:srgbClr val="FF0000"/>
                </a:solidFill>
              </a:rPr>
              <a:t> = 0.07 + 1.37 * </a:t>
            </a:r>
            <a:r>
              <a:rPr lang="en-US" dirty="0"/>
              <a:t>4</a:t>
            </a:r>
            <a:r>
              <a:rPr lang="en-US" dirty="0">
                <a:solidFill>
                  <a:srgbClr val="FF0000"/>
                </a:solidFill>
              </a:rPr>
              <a:t> + 0.45</a:t>
            </a:r>
          </a:p>
        </p:txBody>
      </p:sp>
      <p:sp>
        <p:nvSpPr>
          <p:cNvPr id="22" name="TextBox 21">
            <a:extLst>
              <a:ext uri="{FF2B5EF4-FFF2-40B4-BE49-F238E27FC236}">
                <a16:creationId xmlns:a16="http://schemas.microsoft.com/office/drawing/2014/main" id="{6046628B-B1C7-C049-96ED-2D03D7FE20EB}"/>
              </a:ext>
            </a:extLst>
          </p:cNvPr>
          <p:cNvSpPr txBox="1"/>
          <p:nvPr/>
        </p:nvSpPr>
        <p:spPr>
          <a:xfrm>
            <a:off x="3821870" y="5787142"/>
            <a:ext cx="2529860" cy="369332"/>
          </a:xfrm>
          <a:prstGeom prst="rect">
            <a:avLst/>
          </a:prstGeom>
          <a:noFill/>
        </p:spPr>
        <p:txBody>
          <a:bodyPr wrap="none" rtlCol="0">
            <a:spAutoFit/>
          </a:bodyPr>
          <a:lstStyle/>
          <a:p>
            <a:r>
              <a:rPr lang="en-US" dirty="0"/>
              <a:t>0</a:t>
            </a:r>
            <a:r>
              <a:rPr lang="en-US" dirty="0">
                <a:solidFill>
                  <a:srgbClr val="FF0000"/>
                </a:solidFill>
              </a:rPr>
              <a:t> = 0.07 + 1.37 * </a:t>
            </a:r>
            <a:r>
              <a:rPr lang="en-US" dirty="0"/>
              <a:t>2</a:t>
            </a:r>
            <a:r>
              <a:rPr lang="en-US" dirty="0">
                <a:solidFill>
                  <a:srgbClr val="FF0000"/>
                </a:solidFill>
              </a:rPr>
              <a:t> – 2.81</a:t>
            </a:r>
          </a:p>
        </p:txBody>
      </p:sp>
      <p:pic>
        <p:nvPicPr>
          <p:cNvPr id="2" name="Picture 1">
            <a:extLst>
              <a:ext uri="{FF2B5EF4-FFF2-40B4-BE49-F238E27FC236}">
                <a16:creationId xmlns:a16="http://schemas.microsoft.com/office/drawing/2014/main" id="{DE903890-B41F-2C48-8613-EDFD4BD5765A}"/>
              </a:ext>
            </a:extLst>
          </p:cNvPr>
          <p:cNvPicPr>
            <a:picLocks noChangeAspect="1"/>
          </p:cNvPicPr>
          <p:nvPr/>
        </p:nvPicPr>
        <p:blipFill>
          <a:blip r:embed="rId4"/>
          <a:stretch>
            <a:fillRect/>
          </a:stretch>
        </p:blipFill>
        <p:spPr>
          <a:xfrm>
            <a:off x="2753078" y="3341079"/>
            <a:ext cx="6121400" cy="1016000"/>
          </a:xfrm>
          <a:prstGeom prst="rect">
            <a:avLst/>
          </a:prstGeom>
        </p:spPr>
      </p:pic>
    </p:spTree>
    <p:extLst>
      <p:ext uri="{BB962C8B-B14F-4D97-AF65-F5344CB8AC3E}">
        <p14:creationId xmlns:p14="http://schemas.microsoft.com/office/powerpoint/2010/main" val="272105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1D682D0-C14B-B44D-AD53-152A3AD6A601}"/>
              </a:ext>
            </a:extLst>
          </p:cNvPr>
          <p:cNvSpPr txBox="1"/>
          <p:nvPr/>
        </p:nvSpPr>
        <p:spPr>
          <a:xfrm>
            <a:off x="6391717" y="1574276"/>
            <a:ext cx="418704" cy="1754326"/>
          </a:xfrm>
          <a:prstGeom prst="rect">
            <a:avLst/>
          </a:prstGeom>
          <a:noFill/>
        </p:spPr>
        <p:txBody>
          <a:bodyPr wrap="none" rtlCol="0">
            <a:spAutoFit/>
          </a:bodyPr>
          <a:lstStyle/>
          <a:p>
            <a:r>
              <a:rPr lang="en-US" dirty="0"/>
              <a:t>y</a:t>
            </a:r>
          </a:p>
          <a:p>
            <a:r>
              <a:rPr lang="en-US" dirty="0"/>
              <a:t>5</a:t>
            </a:r>
          </a:p>
          <a:p>
            <a:r>
              <a:rPr lang="en-US" dirty="0"/>
              <a:t>3</a:t>
            </a:r>
          </a:p>
          <a:p>
            <a:r>
              <a:rPr lang="en-US" dirty="0"/>
              <a:t>6</a:t>
            </a:r>
          </a:p>
          <a:p>
            <a:r>
              <a:rPr lang="en-US" dirty="0"/>
              <a:t>11</a:t>
            </a:r>
          </a:p>
          <a:p>
            <a:r>
              <a:rPr lang="en-US" dirty="0"/>
              <a:t>0</a:t>
            </a:r>
          </a:p>
        </p:txBody>
      </p:sp>
      <p:sp>
        <p:nvSpPr>
          <p:cNvPr id="40" name="TextBox 39">
            <a:extLst>
              <a:ext uri="{FF2B5EF4-FFF2-40B4-BE49-F238E27FC236}">
                <a16:creationId xmlns:a16="http://schemas.microsoft.com/office/drawing/2014/main" id="{C3F3D740-5BC1-4043-A858-CCDA98D99272}"/>
              </a:ext>
            </a:extLst>
          </p:cNvPr>
          <p:cNvSpPr txBox="1"/>
          <p:nvPr/>
        </p:nvSpPr>
        <p:spPr>
          <a:xfrm>
            <a:off x="7410800" y="1574276"/>
            <a:ext cx="1248355" cy="1754326"/>
          </a:xfrm>
          <a:prstGeom prst="rect">
            <a:avLst/>
          </a:prstGeom>
          <a:noFill/>
        </p:spPr>
        <p:txBody>
          <a:bodyPr wrap="none" rtlCol="0">
            <a:spAutoFit/>
          </a:bodyPr>
          <a:lstStyle/>
          <a:p>
            <a:r>
              <a:rPr lang="en-US" dirty="0"/>
              <a:t>Y predicted</a:t>
            </a:r>
          </a:p>
          <a:p>
            <a:r>
              <a:rPr lang="en-US" dirty="0"/>
              <a:t>4.18</a:t>
            </a:r>
          </a:p>
          <a:p>
            <a:r>
              <a:rPr lang="en-US" dirty="0"/>
              <a:t>1.44</a:t>
            </a:r>
          </a:p>
          <a:p>
            <a:r>
              <a:rPr lang="en-US" dirty="0"/>
              <a:t>5.55</a:t>
            </a:r>
          </a:p>
          <a:p>
            <a:r>
              <a:rPr lang="en-US" dirty="0"/>
              <a:t>11.03</a:t>
            </a:r>
          </a:p>
          <a:p>
            <a:r>
              <a:rPr lang="en-US" dirty="0"/>
              <a:t>2.81</a:t>
            </a:r>
          </a:p>
        </p:txBody>
      </p:sp>
      <p:pic>
        <p:nvPicPr>
          <p:cNvPr id="41" name="Picture 40">
            <a:extLst>
              <a:ext uri="{FF2B5EF4-FFF2-40B4-BE49-F238E27FC236}">
                <a16:creationId xmlns:a16="http://schemas.microsoft.com/office/drawing/2014/main" id="{B22C4868-8702-8E4B-9E75-AC9FD4584B22}"/>
              </a:ext>
            </a:extLst>
          </p:cNvPr>
          <p:cNvPicPr>
            <a:picLocks noChangeAspect="1"/>
          </p:cNvPicPr>
          <p:nvPr/>
        </p:nvPicPr>
        <p:blipFill>
          <a:blip r:embed="rId2"/>
          <a:stretch>
            <a:fillRect/>
          </a:stretch>
        </p:blipFill>
        <p:spPr>
          <a:xfrm>
            <a:off x="4972977" y="5321170"/>
            <a:ext cx="5664200" cy="812800"/>
          </a:xfrm>
          <a:prstGeom prst="rect">
            <a:avLst/>
          </a:prstGeom>
        </p:spPr>
      </p:pic>
      <p:pic>
        <p:nvPicPr>
          <p:cNvPr id="42" name="Picture 41">
            <a:extLst>
              <a:ext uri="{FF2B5EF4-FFF2-40B4-BE49-F238E27FC236}">
                <a16:creationId xmlns:a16="http://schemas.microsoft.com/office/drawing/2014/main" id="{71E0A035-127C-5D43-B73E-BC07C5AF157D}"/>
              </a:ext>
            </a:extLst>
          </p:cNvPr>
          <p:cNvPicPr>
            <a:picLocks noChangeAspect="1"/>
          </p:cNvPicPr>
          <p:nvPr/>
        </p:nvPicPr>
        <p:blipFill>
          <a:blip r:embed="rId3"/>
          <a:stretch>
            <a:fillRect/>
          </a:stretch>
        </p:blipFill>
        <p:spPr>
          <a:xfrm>
            <a:off x="122600" y="119029"/>
            <a:ext cx="6131443" cy="4057275"/>
          </a:xfrm>
          <a:prstGeom prst="rect">
            <a:avLst/>
          </a:prstGeom>
        </p:spPr>
      </p:pic>
      <p:sp>
        <p:nvSpPr>
          <p:cNvPr id="43" name="TextBox 42">
            <a:extLst>
              <a:ext uri="{FF2B5EF4-FFF2-40B4-BE49-F238E27FC236}">
                <a16:creationId xmlns:a16="http://schemas.microsoft.com/office/drawing/2014/main" id="{F67FDEF8-D1AA-3746-BE43-4B97815A5EA8}"/>
              </a:ext>
            </a:extLst>
          </p:cNvPr>
          <p:cNvSpPr txBox="1"/>
          <p:nvPr/>
        </p:nvSpPr>
        <p:spPr>
          <a:xfrm>
            <a:off x="6810421" y="1574276"/>
            <a:ext cx="301686" cy="1754326"/>
          </a:xfrm>
          <a:prstGeom prst="rect">
            <a:avLst/>
          </a:prstGeom>
          <a:noFill/>
        </p:spPr>
        <p:txBody>
          <a:bodyPr wrap="none" rtlCol="0">
            <a:spAutoFit/>
          </a:bodyPr>
          <a:lstStyle/>
          <a:p>
            <a:r>
              <a:rPr lang="en-US" dirty="0"/>
              <a:t>x</a:t>
            </a:r>
          </a:p>
          <a:p>
            <a:r>
              <a:rPr lang="en-US" dirty="0"/>
              <a:t>3</a:t>
            </a:r>
          </a:p>
          <a:p>
            <a:r>
              <a:rPr lang="en-US" dirty="0"/>
              <a:t>1</a:t>
            </a:r>
          </a:p>
          <a:p>
            <a:r>
              <a:rPr lang="en-US" dirty="0"/>
              <a:t>4</a:t>
            </a:r>
          </a:p>
          <a:p>
            <a:r>
              <a:rPr lang="en-US" dirty="0"/>
              <a:t>8</a:t>
            </a:r>
          </a:p>
          <a:p>
            <a:r>
              <a:rPr lang="en-US" dirty="0"/>
              <a:t>2</a:t>
            </a:r>
          </a:p>
        </p:txBody>
      </p:sp>
      <p:pic>
        <p:nvPicPr>
          <p:cNvPr id="45" name="Picture 44">
            <a:extLst>
              <a:ext uri="{FF2B5EF4-FFF2-40B4-BE49-F238E27FC236}">
                <a16:creationId xmlns:a16="http://schemas.microsoft.com/office/drawing/2014/main" id="{CA675745-DD8E-DA45-96DF-958A4C0A1DB9}"/>
              </a:ext>
            </a:extLst>
          </p:cNvPr>
          <p:cNvPicPr>
            <a:picLocks noChangeAspect="1"/>
          </p:cNvPicPr>
          <p:nvPr/>
        </p:nvPicPr>
        <p:blipFill>
          <a:blip r:embed="rId4"/>
          <a:stretch>
            <a:fillRect/>
          </a:stretch>
        </p:blipFill>
        <p:spPr>
          <a:xfrm>
            <a:off x="0" y="0"/>
            <a:ext cx="6336284" cy="4357511"/>
          </a:xfrm>
          <a:prstGeom prst="rect">
            <a:avLst/>
          </a:prstGeom>
        </p:spPr>
      </p:pic>
      <p:pic>
        <p:nvPicPr>
          <p:cNvPr id="46" name="Picture 45">
            <a:extLst>
              <a:ext uri="{FF2B5EF4-FFF2-40B4-BE49-F238E27FC236}">
                <a16:creationId xmlns:a16="http://schemas.microsoft.com/office/drawing/2014/main" id="{E9D7FCE6-3C9F-354E-820D-B027C2DFFD11}"/>
              </a:ext>
            </a:extLst>
          </p:cNvPr>
          <p:cNvPicPr>
            <a:picLocks noChangeAspect="1"/>
          </p:cNvPicPr>
          <p:nvPr/>
        </p:nvPicPr>
        <p:blipFill>
          <a:blip r:embed="rId5"/>
          <a:stretch>
            <a:fillRect/>
          </a:stretch>
        </p:blipFill>
        <p:spPr>
          <a:xfrm>
            <a:off x="0" y="0"/>
            <a:ext cx="6336284" cy="4357511"/>
          </a:xfrm>
          <a:prstGeom prst="rect">
            <a:avLst/>
          </a:prstGeom>
        </p:spPr>
      </p:pic>
    </p:spTree>
    <p:extLst>
      <p:ext uri="{BB962C8B-B14F-4D97-AF65-F5344CB8AC3E}">
        <p14:creationId xmlns:p14="http://schemas.microsoft.com/office/powerpoint/2010/main" val="165814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Hypothesis testing in linear models</a:t>
            </a:r>
          </a:p>
        </p:txBody>
      </p:sp>
      <p:sp>
        <p:nvSpPr>
          <p:cNvPr id="5" name="Content Placeholder 4"/>
          <p:cNvSpPr>
            <a:spLocks noGrp="1"/>
          </p:cNvSpPr>
          <p:nvPr>
            <p:ph idx="1"/>
          </p:nvPr>
        </p:nvSpPr>
        <p:spPr/>
        <p:txBody>
          <a:bodyPr/>
          <a:lstStyle/>
          <a:p>
            <a:r>
              <a:rPr lang="en-US" dirty="0"/>
              <a:t>Measure precision </a:t>
            </a:r>
            <a:r>
              <a:rPr lang="en-US"/>
              <a:t>of estimates:</a:t>
            </a:r>
            <a:endParaRPr lang="en-US" dirty="0"/>
          </a:p>
        </p:txBody>
      </p:sp>
      <mc:AlternateContent xmlns:mc="http://schemas.openxmlformats.org/markup-compatibility/2006" xmlns:a14="http://schemas.microsoft.com/office/drawing/2010/main">
        <mc:Choice Requires="a14">
          <p:sp>
            <p:nvSpPr>
              <p:cNvPr id="18" name="Rectangle 17"/>
              <p:cNvSpPr/>
              <p:nvPr/>
            </p:nvSpPr>
            <p:spPr>
              <a:xfrm>
                <a:off x="1484538" y="2368010"/>
                <a:ext cx="9385956" cy="1200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i="1">
                              <a:latin typeface="Cambria Math" charset="0"/>
                            </a:rPr>
                            <m:t>𝑦</m:t>
                          </m:r>
                        </m:e>
                        <m:sub>
                          <m:r>
                            <a:rPr lang="en-US" sz="7200" i="1">
                              <a:latin typeface="Cambria Math" charset="0"/>
                            </a:rPr>
                            <m:t>𝑖</m:t>
                          </m:r>
                        </m:sub>
                      </m:sSub>
                      <m:r>
                        <a:rPr lang="en-US" sz="7200" i="0">
                          <a:latin typeface="Cambria Math" charset="0"/>
                        </a:rPr>
                        <m:t>=</m:t>
                      </m:r>
                      <m:r>
                        <a:rPr lang="en-GB" sz="7200" b="0" i="0" smtClean="0">
                          <a:solidFill>
                            <a:srgbClr val="FF0000"/>
                          </a:solidFill>
                          <a:latin typeface="Cambria Math" panose="02040503050406030204" pitchFamily="18" charset="0"/>
                        </a:rPr>
                        <m:t>0.07</m:t>
                      </m:r>
                      <m:r>
                        <a:rPr lang="en-US" sz="7200" i="0">
                          <a:latin typeface="Cambria Math" charset="0"/>
                        </a:rPr>
                        <m:t>+</m:t>
                      </m:r>
                      <m:r>
                        <a:rPr lang="en-GB" sz="7200" b="0" i="1" smtClean="0">
                          <a:solidFill>
                            <a:srgbClr val="FF0000"/>
                          </a:solidFill>
                          <a:latin typeface="Cambria Math" panose="02040503050406030204" pitchFamily="18" charset="0"/>
                        </a:rPr>
                        <m:t>1.37</m:t>
                      </m:r>
                      <m:sSub>
                        <m:sSubPr>
                          <m:ctrlPr>
                            <a:rPr lang="en-US" sz="7200" i="1">
                              <a:latin typeface="Cambria Math" panose="02040503050406030204" pitchFamily="18" charset="0"/>
                            </a:rPr>
                          </m:ctrlPr>
                        </m:sSubPr>
                        <m:e>
                          <m:r>
                            <a:rPr lang="en-US" sz="7200" i="1" smtClean="0">
                              <a:solidFill>
                                <a:schemeClr val="tx1"/>
                              </a:solidFill>
                              <a:latin typeface="Cambria Math" charset="0"/>
                            </a:rPr>
                            <m:t>𝑥</m:t>
                          </m:r>
                        </m:e>
                        <m:sub>
                          <m:r>
                            <a:rPr lang="en-US" sz="7200" i="1">
                              <a:latin typeface="Cambria Math" charset="0"/>
                            </a:rPr>
                            <m:t>𝑖</m:t>
                          </m:r>
                        </m:sub>
                      </m:sSub>
                      <m:r>
                        <a:rPr lang="en-US" sz="7200" i="0">
                          <a:latin typeface="Cambria Math" charset="0"/>
                        </a:rPr>
                        <m:t>+</m:t>
                      </m:r>
                      <m:sSub>
                        <m:sSubPr>
                          <m:ctrlPr>
                            <a:rPr lang="en-US" sz="7200" i="1">
                              <a:latin typeface="Cambria Math" panose="02040503050406030204" pitchFamily="18" charset="0"/>
                            </a:rPr>
                          </m:ctrlPr>
                        </m:sSubPr>
                        <m:e>
                          <m:r>
                            <a:rPr lang="en-US" sz="7200" i="1" smtClean="0">
                              <a:solidFill>
                                <a:schemeClr val="tx1"/>
                              </a:solidFill>
                              <a:latin typeface="Cambria Math" charset="0"/>
                            </a:rPr>
                            <m:t>𝜀</m:t>
                          </m:r>
                        </m:e>
                        <m:sub>
                          <m:r>
                            <a:rPr lang="en-US" sz="7200" i="1">
                              <a:latin typeface="Cambria Math" charset="0"/>
                            </a:rPr>
                            <m:t>𝑖</m:t>
                          </m:r>
                        </m:sub>
                      </m:sSub>
                    </m:oMath>
                  </m:oMathPara>
                </a14:m>
                <a:endParaRPr lang="en-US" sz="7200" dirty="0"/>
              </a:p>
            </p:txBody>
          </p:sp>
        </mc:Choice>
        <mc:Fallback xmlns="">
          <p:sp>
            <p:nvSpPr>
              <p:cNvPr id="18" name="Rectangle 17"/>
              <p:cNvSpPr>
                <a:spLocks noRot="1" noChangeAspect="1" noMove="1" noResize="1" noEditPoints="1" noAdjustHandles="1" noChangeArrowheads="1" noChangeShapeType="1" noTextEdit="1"/>
              </p:cNvSpPr>
              <p:nvPr/>
            </p:nvSpPr>
            <p:spPr>
              <a:xfrm>
                <a:off x="1484538" y="2368010"/>
                <a:ext cx="9385956" cy="1200329"/>
              </a:xfrm>
              <a:prstGeom prst="rect">
                <a:avLst/>
              </a:prstGeom>
              <a:blipFill>
                <a:blip r:embed="rId2"/>
                <a:stretch>
                  <a:fillRect l="-1488" b="-17895"/>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00889BE-9A93-AF45-8BAF-C4FB29752E6F}"/>
              </a:ext>
            </a:extLst>
          </p:cNvPr>
          <p:cNvPicPr>
            <a:picLocks noChangeAspect="1"/>
          </p:cNvPicPr>
          <p:nvPr/>
        </p:nvPicPr>
        <p:blipFill>
          <a:blip r:embed="rId3"/>
          <a:stretch>
            <a:fillRect/>
          </a:stretch>
        </p:blipFill>
        <p:spPr>
          <a:xfrm>
            <a:off x="2644981" y="2368010"/>
            <a:ext cx="6261453" cy="4425289"/>
          </a:xfrm>
          <a:prstGeom prst="rect">
            <a:avLst/>
          </a:prstGeom>
        </p:spPr>
      </p:pic>
    </p:spTree>
    <p:extLst>
      <p:ext uri="{BB962C8B-B14F-4D97-AF65-F5344CB8AC3E}">
        <p14:creationId xmlns:p14="http://schemas.microsoft.com/office/powerpoint/2010/main" val="4009460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011" y="0"/>
            <a:ext cx="4633137" cy="5295014"/>
          </a:xfrm>
          <a:prstGeom prst="rect">
            <a:avLst/>
          </a:prstGeom>
        </p:spPr>
      </p:pic>
      <p:cxnSp>
        <p:nvCxnSpPr>
          <p:cNvPr id="6" name="Straight Connector 5"/>
          <p:cNvCxnSpPr/>
          <p:nvPr/>
        </p:nvCxnSpPr>
        <p:spPr>
          <a:xfrm flipV="1">
            <a:off x="7559749" y="546755"/>
            <a:ext cx="3516746" cy="28944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8897688" y="2305461"/>
            <a:ext cx="10998" cy="75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73393" y="2055813"/>
            <a:ext cx="5469965" cy="2308324"/>
          </a:xfrm>
          <a:prstGeom prst="rect">
            <a:avLst/>
          </a:prstGeom>
          <a:noFill/>
        </p:spPr>
        <p:txBody>
          <a:bodyPr wrap="square" rtlCol="0">
            <a:spAutoFit/>
          </a:bodyPr>
          <a:lstStyle/>
          <a:p>
            <a:r>
              <a:rPr lang="en-US" sz="2400" dirty="0"/>
              <a:t>Tests null hypotheses that</a:t>
            </a:r>
          </a:p>
          <a:p>
            <a:r>
              <a:rPr lang="en-US" sz="2400" dirty="0"/>
              <a:t>b</a:t>
            </a:r>
            <a:r>
              <a:rPr lang="en-US" sz="2400" baseline="-25000" dirty="0"/>
              <a:t>0</a:t>
            </a:r>
            <a:r>
              <a:rPr lang="en-US" sz="2400" dirty="0"/>
              <a:t> = 0</a:t>
            </a:r>
          </a:p>
          <a:p>
            <a:r>
              <a:rPr lang="en-US" sz="2400" dirty="0"/>
              <a:t>b</a:t>
            </a:r>
            <a:r>
              <a:rPr lang="en-US" sz="2400" baseline="-25000" dirty="0"/>
              <a:t>1</a:t>
            </a:r>
            <a:r>
              <a:rPr lang="en-US" sz="2400" dirty="0"/>
              <a:t> = 0</a:t>
            </a:r>
          </a:p>
          <a:p>
            <a:endParaRPr lang="en-US" sz="2400" dirty="0"/>
          </a:p>
          <a:p>
            <a:r>
              <a:rPr lang="en-US" sz="2400" dirty="0"/>
              <a:t>What does it mean if the null hypothesis is rejected?</a:t>
            </a:r>
          </a:p>
        </p:txBody>
      </p:sp>
      <p:sp>
        <p:nvSpPr>
          <p:cNvPr id="39" name="Title 1"/>
          <p:cNvSpPr>
            <a:spLocks noGrp="1"/>
          </p:cNvSpPr>
          <p:nvPr>
            <p:ph type="title"/>
          </p:nvPr>
        </p:nvSpPr>
        <p:spPr>
          <a:xfrm>
            <a:off x="838200" y="365125"/>
            <a:ext cx="10515600" cy="1325563"/>
          </a:xfrm>
        </p:spPr>
        <p:txBody>
          <a:bodyPr/>
          <a:lstStyle/>
          <a:p>
            <a:r>
              <a:rPr lang="en-US" dirty="0"/>
              <a:t>Inference</a:t>
            </a:r>
          </a:p>
        </p:txBody>
      </p:sp>
    </p:spTree>
    <p:extLst>
      <p:ext uri="{BB962C8B-B14F-4D97-AF65-F5344CB8AC3E}">
        <p14:creationId xmlns:p14="http://schemas.microsoft.com/office/powerpoint/2010/main" val="1304446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011" y="0"/>
            <a:ext cx="4633137" cy="5295014"/>
          </a:xfrm>
          <a:prstGeom prst="rect">
            <a:avLst/>
          </a:prstGeom>
        </p:spPr>
      </p:pic>
      <p:cxnSp>
        <p:nvCxnSpPr>
          <p:cNvPr id="6" name="Straight Connector 5"/>
          <p:cNvCxnSpPr/>
          <p:nvPr/>
        </p:nvCxnSpPr>
        <p:spPr>
          <a:xfrm flipV="1">
            <a:off x="7559749" y="546755"/>
            <a:ext cx="3516746" cy="28944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8897688" y="2305461"/>
            <a:ext cx="10998" cy="75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73393" y="2055813"/>
            <a:ext cx="5469965" cy="4278094"/>
          </a:xfrm>
          <a:prstGeom prst="rect">
            <a:avLst/>
          </a:prstGeom>
          <a:noFill/>
        </p:spPr>
        <p:txBody>
          <a:bodyPr wrap="square" rtlCol="0">
            <a:spAutoFit/>
          </a:bodyPr>
          <a:lstStyle/>
          <a:p>
            <a:r>
              <a:rPr lang="en-US" sz="2400" dirty="0"/>
              <a:t>Tests null hypotheses that</a:t>
            </a:r>
          </a:p>
          <a:p>
            <a:r>
              <a:rPr lang="en-US" sz="2400" dirty="0"/>
              <a:t>b</a:t>
            </a:r>
            <a:r>
              <a:rPr lang="en-US" sz="2400" baseline="-25000" dirty="0"/>
              <a:t>0</a:t>
            </a:r>
            <a:r>
              <a:rPr lang="en-US" sz="2400" dirty="0"/>
              <a:t> = 0</a:t>
            </a:r>
          </a:p>
          <a:p>
            <a:r>
              <a:rPr lang="en-US" sz="2400" dirty="0"/>
              <a:t>b</a:t>
            </a:r>
            <a:r>
              <a:rPr lang="en-US" sz="2400" baseline="-25000" dirty="0"/>
              <a:t>1</a:t>
            </a:r>
            <a:r>
              <a:rPr lang="en-US" sz="2400" dirty="0"/>
              <a:t> = 0</a:t>
            </a:r>
          </a:p>
          <a:p>
            <a:endParaRPr lang="en-US" sz="2400" dirty="0"/>
          </a:p>
          <a:p>
            <a:r>
              <a:rPr lang="en-US" sz="2400" dirty="0"/>
              <a:t>What does it mean if the null hypothesis is rejected?</a:t>
            </a:r>
          </a:p>
          <a:p>
            <a:endParaRPr lang="en-US" sz="2400" dirty="0"/>
          </a:p>
          <a:p>
            <a:r>
              <a:rPr lang="en-US" sz="2400" dirty="0"/>
              <a:t>Usually not much for b</a:t>
            </a:r>
            <a:r>
              <a:rPr lang="en-US" sz="2400" baseline="-25000" dirty="0"/>
              <a:t>0</a:t>
            </a:r>
          </a:p>
          <a:p>
            <a:endParaRPr lang="en-US" sz="2400" baseline="-25000" dirty="0"/>
          </a:p>
          <a:p>
            <a:r>
              <a:rPr lang="en-US" sz="2400" dirty="0"/>
              <a:t>The slope is b</a:t>
            </a:r>
            <a:r>
              <a:rPr lang="en-US" sz="2400" baseline="-25000" dirty="0"/>
              <a:t>1</a:t>
            </a:r>
            <a:r>
              <a:rPr lang="en-US" sz="2400" dirty="0"/>
              <a:t>, this gives information about the relationship between y and x. </a:t>
            </a:r>
            <a:r>
              <a:rPr lang="en-US" sz="2400" baseline="-25000" dirty="0"/>
              <a:t> </a:t>
            </a:r>
          </a:p>
          <a:p>
            <a:endParaRPr lang="en-US" sz="2400" baseline="-25000" dirty="0"/>
          </a:p>
        </p:txBody>
      </p:sp>
      <p:sp>
        <p:nvSpPr>
          <p:cNvPr id="39" name="Title 1"/>
          <p:cNvSpPr>
            <a:spLocks noGrp="1"/>
          </p:cNvSpPr>
          <p:nvPr>
            <p:ph type="title"/>
          </p:nvPr>
        </p:nvSpPr>
        <p:spPr>
          <a:xfrm>
            <a:off x="838200" y="365125"/>
            <a:ext cx="10515600" cy="1325563"/>
          </a:xfrm>
        </p:spPr>
        <p:txBody>
          <a:bodyPr/>
          <a:lstStyle/>
          <a:p>
            <a:r>
              <a:rPr lang="en-US" dirty="0"/>
              <a:t>Inference</a:t>
            </a:r>
          </a:p>
        </p:txBody>
      </p:sp>
    </p:spTree>
    <p:extLst>
      <p:ext uri="{BB962C8B-B14F-4D97-AF65-F5344CB8AC3E}">
        <p14:creationId xmlns:p14="http://schemas.microsoft.com/office/powerpoint/2010/main" val="686971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67" y="1466644"/>
            <a:ext cx="8410677" cy="5056037"/>
          </a:xfrm>
          <a:prstGeom prst="rect">
            <a:avLst/>
          </a:prstGeom>
        </p:spPr>
      </p:pic>
      <p:sp>
        <p:nvSpPr>
          <p:cNvPr id="5" name="Oval 4"/>
          <p:cNvSpPr/>
          <p:nvPr/>
        </p:nvSpPr>
        <p:spPr>
          <a:xfrm>
            <a:off x="191729" y="3790335"/>
            <a:ext cx="6961239" cy="1356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096864" y="2462980"/>
            <a:ext cx="3417667" cy="1200329"/>
          </a:xfrm>
          <a:prstGeom prst="rect">
            <a:avLst/>
          </a:prstGeom>
          <a:noFill/>
        </p:spPr>
        <p:txBody>
          <a:bodyPr wrap="none" rtlCol="0">
            <a:spAutoFit/>
          </a:bodyPr>
          <a:lstStyle/>
          <a:p>
            <a:r>
              <a:rPr lang="en-US" sz="2400" dirty="0"/>
              <a:t>Tests null hypotheses that</a:t>
            </a:r>
          </a:p>
          <a:p>
            <a:r>
              <a:rPr lang="en-US" sz="2400" dirty="0"/>
              <a:t>b</a:t>
            </a:r>
            <a:r>
              <a:rPr lang="en-US" sz="2400" baseline="-25000" dirty="0"/>
              <a:t>0</a:t>
            </a:r>
            <a:r>
              <a:rPr lang="en-US" sz="2400" dirty="0"/>
              <a:t> = 0, rejected!</a:t>
            </a:r>
          </a:p>
          <a:p>
            <a:r>
              <a:rPr lang="en-US" sz="2400" dirty="0"/>
              <a:t>b</a:t>
            </a:r>
            <a:r>
              <a:rPr lang="en-US" sz="2400" baseline="-25000" dirty="0"/>
              <a:t>1</a:t>
            </a:r>
            <a:r>
              <a:rPr lang="en-US" sz="2400" dirty="0"/>
              <a:t> = 0, rejected!</a:t>
            </a:r>
          </a:p>
        </p:txBody>
      </p:sp>
    </p:spTree>
    <p:extLst>
      <p:ext uri="{BB962C8B-B14F-4D97-AF65-F5344CB8AC3E}">
        <p14:creationId xmlns:p14="http://schemas.microsoft.com/office/powerpoint/2010/main" val="1439806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67" y="1466644"/>
            <a:ext cx="8410677" cy="5056037"/>
          </a:xfrm>
          <a:prstGeom prst="rect">
            <a:avLst/>
          </a:prstGeom>
        </p:spPr>
      </p:pic>
      <p:sp>
        <p:nvSpPr>
          <p:cNvPr id="5" name="Oval 4"/>
          <p:cNvSpPr/>
          <p:nvPr/>
        </p:nvSpPr>
        <p:spPr>
          <a:xfrm>
            <a:off x="191729" y="3790335"/>
            <a:ext cx="6961239" cy="1356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096864" y="2462980"/>
            <a:ext cx="3834581" cy="2677656"/>
          </a:xfrm>
          <a:prstGeom prst="rect">
            <a:avLst/>
          </a:prstGeom>
          <a:noFill/>
        </p:spPr>
        <p:txBody>
          <a:bodyPr wrap="square" rtlCol="0">
            <a:spAutoFit/>
          </a:bodyPr>
          <a:lstStyle/>
          <a:p>
            <a:r>
              <a:rPr lang="en-US" sz="2400" dirty="0"/>
              <a:t>Tests null hypotheses that</a:t>
            </a:r>
          </a:p>
          <a:p>
            <a:r>
              <a:rPr lang="en-US" sz="2400" dirty="0"/>
              <a:t>b</a:t>
            </a:r>
            <a:r>
              <a:rPr lang="en-US" sz="2400" baseline="-25000" dirty="0"/>
              <a:t>0</a:t>
            </a:r>
            <a:r>
              <a:rPr lang="en-US" sz="2400" dirty="0"/>
              <a:t> = 0, rejected!</a:t>
            </a:r>
          </a:p>
          <a:p>
            <a:r>
              <a:rPr lang="en-US" sz="2400" dirty="0"/>
              <a:t>b</a:t>
            </a:r>
            <a:r>
              <a:rPr lang="en-US" sz="2400" baseline="-25000" dirty="0"/>
              <a:t>1</a:t>
            </a:r>
            <a:r>
              <a:rPr lang="en-US" sz="2400" dirty="0"/>
              <a:t> = 0, rejected!</a:t>
            </a:r>
          </a:p>
          <a:p>
            <a:endParaRPr lang="en-US" sz="2400" dirty="0"/>
          </a:p>
          <a:p>
            <a:r>
              <a:rPr lang="en-US" sz="2400" dirty="0"/>
              <a:t>The intercept (where Tarsus = 0) is 5.8. A bird with no tarsus would weigh 5.8g. </a:t>
            </a:r>
          </a:p>
        </p:txBody>
      </p:sp>
    </p:spTree>
    <p:extLst>
      <p:ext uri="{BB962C8B-B14F-4D97-AF65-F5344CB8AC3E}">
        <p14:creationId xmlns:p14="http://schemas.microsoft.com/office/powerpoint/2010/main" val="1455640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67" y="1466644"/>
            <a:ext cx="8410677" cy="5056037"/>
          </a:xfrm>
          <a:prstGeom prst="rect">
            <a:avLst/>
          </a:prstGeom>
        </p:spPr>
      </p:pic>
      <p:sp>
        <p:nvSpPr>
          <p:cNvPr id="5" name="Oval 4"/>
          <p:cNvSpPr/>
          <p:nvPr/>
        </p:nvSpPr>
        <p:spPr>
          <a:xfrm>
            <a:off x="191729" y="3790335"/>
            <a:ext cx="6961239" cy="1356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125132" y="1976283"/>
            <a:ext cx="3834581" cy="4154984"/>
          </a:xfrm>
          <a:prstGeom prst="rect">
            <a:avLst/>
          </a:prstGeom>
          <a:noFill/>
        </p:spPr>
        <p:txBody>
          <a:bodyPr wrap="square" rtlCol="0">
            <a:spAutoFit/>
          </a:bodyPr>
          <a:lstStyle/>
          <a:p>
            <a:r>
              <a:rPr lang="en-US" sz="2400" dirty="0"/>
              <a:t>Tests null hypotheses that</a:t>
            </a:r>
          </a:p>
          <a:p>
            <a:r>
              <a:rPr lang="en-US" sz="2400" dirty="0"/>
              <a:t>b</a:t>
            </a:r>
            <a:r>
              <a:rPr lang="en-US" sz="2400" baseline="-25000" dirty="0"/>
              <a:t>0</a:t>
            </a:r>
            <a:r>
              <a:rPr lang="en-US" sz="2400" dirty="0"/>
              <a:t> = 0, rejected!</a:t>
            </a:r>
          </a:p>
          <a:p>
            <a:r>
              <a:rPr lang="en-US" sz="2400" dirty="0"/>
              <a:t>b</a:t>
            </a:r>
            <a:r>
              <a:rPr lang="en-US" sz="2400" baseline="-25000" dirty="0"/>
              <a:t>1</a:t>
            </a:r>
            <a:r>
              <a:rPr lang="en-US" sz="2400" dirty="0"/>
              <a:t> = 0, rejected!</a:t>
            </a:r>
          </a:p>
          <a:p>
            <a:endParaRPr lang="en-US" sz="2400" dirty="0"/>
          </a:p>
          <a:p>
            <a:r>
              <a:rPr lang="en-US" sz="2400" dirty="0"/>
              <a:t>The intercept (where Tarsus = 0) is 5.8. A bird with no tarsus would weigh 5.8g.</a:t>
            </a:r>
          </a:p>
          <a:p>
            <a:endParaRPr lang="en-US" sz="2400" dirty="0"/>
          </a:p>
          <a:p>
            <a:r>
              <a:rPr lang="en-US" sz="2400" dirty="0"/>
              <a:t>The slope is 5.8</a:t>
            </a:r>
          </a:p>
          <a:p>
            <a:r>
              <a:rPr lang="en-US" sz="2400" dirty="0"/>
              <a:t>For each mm longer tarsus, a sparrow weights 1.18g more. </a:t>
            </a:r>
          </a:p>
        </p:txBody>
      </p:sp>
    </p:spTree>
    <p:extLst>
      <p:ext uri="{BB962C8B-B14F-4D97-AF65-F5344CB8AC3E}">
        <p14:creationId xmlns:p14="http://schemas.microsoft.com/office/powerpoint/2010/main" val="356217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838200"/>
            <a:ext cx="6692900" cy="5181600"/>
          </a:xfrm>
          <a:prstGeom prst="rect">
            <a:avLst/>
          </a:prstGeom>
        </p:spPr>
      </p:pic>
      <p:sp>
        <p:nvSpPr>
          <p:cNvPr id="2" name="Title 1"/>
          <p:cNvSpPr>
            <a:spLocks noGrp="1"/>
          </p:cNvSpPr>
          <p:nvPr>
            <p:ph type="title"/>
          </p:nvPr>
        </p:nvSpPr>
        <p:spPr/>
        <p:txBody>
          <a:bodyPr/>
          <a:lstStyle/>
          <a:p>
            <a:r>
              <a:rPr lang="en-US" dirty="0"/>
              <a:t>Why standardize data?</a:t>
            </a:r>
          </a:p>
        </p:txBody>
      </p:sp>
    </p:spTree>
    <p:extLst>
      <p:ext uri="{BB962C8B-B14F-4D97-AF65-F5344CB8AC3E}">
        <p14:creationId xmlns:p14="http://schemas.microsoft.com/office/powerpoint/2010/main" val="94576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Outline</a:t>
            </a:r>
          </a:p>
        </p:txBody>
      </p:sp>
      <p:sp>
        <p:nvSpPr>
          <p:cNvPr id="5" name="Content Placeholder 4"/>
          <p:cNvSpPr>
            <a:spLocks noGrp="1"/>
          </p:cNvSpPr>
          <p:nvPr>
            <p:ph idx="1"/>
          </p:nvPr>
        </p:nvSpPr>
        <p:spPr/>
        <p:txBody>
          <a:bodyPr/>
          <a:lstStyle/>
          <a:p>
            <a:r>
              <a:rPr lang="en-US" dirty="0"/>
              <a:t>Hypothesis testing in linear models</a:t>
            </a:r>
          </a:p>
          <a:p>
            <a:r>
              <a:rPr lang="en-US" dirty="0"/>
              <a:t>Interpretation (a bit)</a:t>
            </a:r>
          </a:p>
          <a:p>
            <a:r>
              <a:rPr lang="en-US" dirty="0"/>
              <a:t>Standardizing</a:t>
            </a:r>
          </a:p>
          <a:p>
            <a:r>
              <a:rPr lang="en-US" dirty="0"/>
              <a:t>Reporting</a:t>
            </a:r>
          </a:p>
        </p:txBody>
      </p:sp>
    </p:spTree>
    <p:extLst>
      <p:ext uri="{BB962C8B-B14F-4D97-AF65-F5344CB8AC3E}">
        <p14:creationId xmlns:p14="http://schemas.microsoft.com/office/powerpoint/2010/main" val="637102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838200"/>
            <a:ext cx="6692900" cy="5181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838200"/>
            <a:ext cx="6692900" cy="5181600"/>
          </a:xfrm>
          <a:prstGeom prst="rect">
            <a:avLst/>
          </a:prstGeom>
        </p:spPr>
      </p:pic>
      <p:sp>
        <p:nvSpPr>
          <p:cNvPr id="2" name="Title 1"/>
          <p:cNvSpPr>
            <a:spLocks noGrp="1"/>
          </p:cNvSpPr>
          <p:nvPr>
            <p:ph type="title"/>
          </p:nvPr>
        </p:nvSpPr>
        <p:spPr/>
        <p:txBody>
          <a:bodyPr/>
          <a:lstStyle/>
          <a:p>
            <a:r>
              <a:rPr lang="en-US" dirty="0"/>
              <a:t>Why standardize data?</a:t>
            </a:r>
          </a:p>
        </p:txBody>
      </p:sp>
    </p:spTree>
    <p:extLst>
      <p:ext uri="{BB962C8B-B14F-4D97-AF65-F5344CB8AC3E}">
        <p14:creationId xmlns:p14="http://schemas.microsoft.com/office/powerpoint/2010/main" val="953242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standardize data?</a:t>
            </a:r>
          </a:p>
        </p:txBody>
      </p:sp>
      <p:sp>
        <p:nvSpPr>
          <p:cNvPr id="3" name="Content Placeholder 2"/>
          <p:cNvSpPr>
            <a:spLocks noGrp="1"/>
          </p:cNvSpPr>
          <p:nvPr>
            <p:ph idx="1"/>
          </p:nvPr>
        </p:nvSpPr>
        <p:spPr/>
        <p:txBody>
          <a:bodyPr/>
          <a:lstStyle/>
          <a:p>
            <a:r>
              <a:rPr lang="en-US" dirty="0"/>
              <a:t>z-scores:</a:t>
            </a:r>
          </a:p>
          <a:p>
            <a:r>
              <a:rPr lang="en-US" dirty="0"/>
              <a:t>Normal distributed</a:t>
            </a:r>
          </a:p>
          <a:p>
            <a:r>
              <a:rPr lang="en-US" dirty="0"/>
              <a:t>Mean of 0</a:t>
            </a:r>
          </a:p>
          <a:p>
            <a:r>
              <a:rPr lang="en-US" dirty="0" err="1"/>
              <a:t>Sd</a:t>
            </a:r>
            <a:r>
              <a:rPr lang="en-US" dirty="0"/>
              <a:t> of 1</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0341"/>
          <a:stretch/>
        </p:blipFill>
        <p:spPr>
          <a:xfrm>
            <a:off x="6135328" y="469900"/>
            <a:ext cx="5726471" cy="5918200"/>
          </a:xfrm>
          <a:prstGeom prst="rect">
            <a:avLst/>
          </a:prstGeom>
        </p:spPr>
      </p:pic>
    </p:spTree>
    <p:extLst>
      <p:ext uri="{BB962C8B-B14F-4D97-AF65-F5344CB8AC3E}">
        <p14:creationId xmlns:p14="http://schemas.microsoft.com/office/powerpoint/2010/main" val="1398578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838200"/>
            <a:ext cx="6692900" cy="5181600"/>
          </a:xfrm>
          <a:prstGeom prst="rect">
            <a:avLst/>
          </a:prstGeom>
        </p:spPr>
      </p:pic>
      <p:sp>
        <p:nvSpPr>
          <p:cNvPr id="2" name="Title 1"/>
          <p:cNvSpPr>
            <a:spLocks noGrp="1"/>
          </p:cNvSpPr>
          <p:nvPr>
            <p:ph type="title"/>
          </p:nvPr>
        </p:nvSpPr>
        <p:spPr/>
        <p:txBody>
          <a:bodyPr/>
          <a:lstStyle/>
          <a:p>
            <a:r>
              <a:rPr lang="en-US" dirty="0"/>
              <a:t>Why standardize data?</a:t>
            </a:r>
          </a:p>
        </p:txBody>
      </p:sp>
    </p:spTree>
    <p:extLst>
      <p:ext uri="{BB962C8B-B14F-4D97-AF65-F5344CB8AC3E}">
        <p14:creationId xmlns:p14="http://schemas.microsoft.com/office/powerpoint/2010/main" val="369236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838200"/>
            <a:ext cx="6692900" cy="5181600"/>
          </a:xfrm>
          <a:prstGeom prst="rect">
            <a:avLst/>
          </a:prstGeom>
        </p:spPr>
      </p:pic>
      <p:sp>
        <p:nvSpPr>
          <p:cNvPr id="2" name="Title 1"/>
          <p:cNvSpPr>
            <a:spLocks noGrp="1"/>
          </p:cNvSpPr>
          <p:nvPr>
            <p:ph type="title"/>
          </p:nvPr>
        </p:nvSpPr>
        <p:spPr/>
        <p:txBody>
          <a:bodyPr/>
          <a:lstStyle/>
          <a:p>
            <a:r>
              <a:rPr lang="en-US" dirty="0"/>
              <a:t>Why standardize data?</a:t>
            </a:r>
          </a:p>
        </p:txBody>
      </p:sp>
      <p:sp>
        <p:nvSpPr>
          <p:cNvPr id="5" name="TextBox 4"/>
          <p:cNvSpPr txBox="1"/>
          <p:nvPr/>
        </p:nvSpPr>
        <p:spPr>
          <a:xfrm>
            <a:off x="6563033" y="5501149"/>
            <a:ext cx="3201133" cy="369332"/>
          </a:xfrm>
          <a:prstGeom prst="rect">
            <a:avLst/>
          </a:prstGeom>
          <a:solidFill>
            <a:schemeClr val="accent2">
              <a:lumMod val="75000"/>
            </a:schemeClr>
          </a:solidFill>
        </p:spPr>
        <p:txBody>
          <a:bodyPr wrap="none" rtlCol="0">
            <a:spAutoFit/>
          </a:bodyPr>
          <a:lstStyle/>
          <a:p>
            <a:r>
              <a:rPr lang="en-US" dirty="0"/>
              <a:t>(black: mm, red</a:t>
            </a:r>
            <a:r>
              <a:rPr lang="en-US"/>
              <a:t>: z-standardized)</a:t>
            </a:r>
          </a:p>
        </p:txBody>
      </p:sp>
    </p:spTree>
    <p:extLst>
      <p:ext uri="{BB962C8B-B14F-4D97-AF65-F5344CB8AC3E}">
        <p14:creationId xmlns:p14="http://schemas.microsoft.com/office/powerpoint/2010/main" val="1517869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838200"/>
            <a:ext cx="6692900" cy="51816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a:t>Why standardize data?</a:t>
            </a:r>
          </a:p>
        </p:txBody>
      </p:sp>
      <p:sp>
        <p:nvSpPr>
          <p:cNvPr id="7" name="TextBox 6"/>
          <p:cNvSpPr txBox="1"/>
          <p:nvPr/>
        </p:nvSpPr>
        <p:spPr>
          <a:xfrm>
            <a:off x="6563033" y="5501149"/>
            <a:ext cx="3201133" cy="369332"/>
          </a:xfrm>
          <a:prstGeom prst="rect">
            <a:avLst/>
          </a:prstGeom>
          <a:solidFill>
            <a:schemeClr val="accent2">
              <a:lumMod val="75000"/>
            </a:schemeClr>
          </a:solidFill>
        </p:spPr>
        <p:txBody>
          <a:bodyPr wrap="none" rtlCol="0">
            <a:spAutoFit/>
          </a:bodyPr>
          <a:lstStyle/>
          <a:p>
            <a:r>
              <a:rPr lang="en-US" dirty="0"/>
              <a:t>(black: mm, red</a:t>
            </a:r>
            <a:r>
              <a:rPr lang="en-US"/>
              <a:t>: z-standardized)</a:t>
            </a:r>
          </a:p>
        </p:txBody>
      </p:sp>
    </p:spTree>
    <p:extLst>
      <p:ext uri="{BB962C8B-B14F-4D97-AF65-F5344CB8AC3E}">
        <p14:creationId xmlns:p14="http://schemas.microsoft.com/office/powerpoint/2010/main" val="266313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838200"/>
            <a:ext cx="6692900" cy="51816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a:t>Why standardize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944" y="3628102"/>
            <a:ext cx="4936055" cy="3229897"/>
          </a:xfrm>
          <a:prstGeom prst="rect">
            <a:avLst/>
          </a:prstGeom>
        </p:spPr>
      </p:pic>
      <p:sp>
        <p:nvSpPr>
          <p:cNvPr id="6" name="TextBox 5"/>
          <p:cNvSpPr txBox="1"/>
          <p:nvPr/>
        </p:nvSpPr>
        <p:spPr>
          <a:xfrm>
            <a:off x="4054811" y="5884901"/>
            <a:ext cx="3201133" cy="369332"/>
          </a:xfrm>
          <a:prstGeom prst="rect">
            <a:avLst/>
          </a:prstGeom>
          <a:solidFill>
            <a:schemeClr val="bg1"/>
          </a:solidFill>
        </p:spPr>
        <p:txBody>
          <a:bodyPr wrap="none" rtlCol="0">
            <a:spAutoFit/>
          </a:bodyPr>
          <a:lstStyle/>
          <a:p>
            <a:r>
              <a:rPr lang="en-US" dirty="0"/>
              <a:t>(black: mm, red</a:t>
            </a:r>
            <a:r>
              <a:rPr lang="en-US"/>
              <a:t>: z-standardized)</a:t>
            </a:r>
          </a:p>
        </p:txBody>
      </p:sp>
      <p:sp>
        <p:nvSpPr>
          <p:cNvPr id="3" name="Rectangle 2"/>
          <p:cNvSpPr/>
          <p:nvPr/>
        </p:nvSpPr>
        <p:spPr>
          <a:xfrm>
            <a:off x="6636774" y="5545394"/>
            <a:ext cx="619170" cy="30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337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838200"/>
            <a:ext cx="6692900" cy="51816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a:t>Why standardize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944" y="3628102"/>
            <a:ext cx="4936055" cy="3229897"/>
          </a:xfrm>
          <a:prstGeom prst="rect">
            <a:avLst/>
          </a:prstGeom>
        </p:spPr>
      </p:pic>
      <p:sp>
        <p:nvSpPr>
          <p:cNvPr id="6" name="TextBox 5"/>
          <p:cNvSpPr txBox="1"/>
          <p:nvPr/>
        </p:nvSpPr>
        <p:spPr>
          <a:xfrm>
            <a:off x="4054811" y="5884901"/>
            <a:ext cx="3201133" cy="369332"/>
          </a:xfrm>
          <a:prstGeom prst="rect">
            <a:avLst/>
          </a:prstGeom>
          <a:solidFill>
            <a:schemeClr val="bg1"/>
          </a:solidFill>
        </p:spPr>
        <p:txBody>
          <a:bodyPr wrap="none" rtlCol="0">
            <a:spAutoFit/>
          </a:bodyPr>
          <a:lstStyle/>
          <a:p>
            <a:r>
              <a:rPr lang="en-US" dirty="0"/>
              <a:t>(black: mm, red</a:t>
            </a:r>
            <a:r>
              <a:rPr lang="en-US"/>
              <a:t>: z-standardized)</a:t>
            </a:r>
          </a:p>
        </p:txBody>
      </p:sp>
      <p:sp>
        <p:nvSpPr>
          <p:cNvPr id="3" name="Rectangle 2"/>
          <p:cNvSpPr/>
          <p:nvPr/>
        </p:nvSpPr>
        <p:spPr>
          <a:xfrm>
            <a:off x="6636774" y="5545394"/>
            <a:ext cx="619170" cy="30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728452"/>
            <a:ext cx="2109019" cy="1200329"/>
          </a:xfrm>
          <a:prstGeom prst="rect">
            <a:avLst/>
          </a:prstGeom>
          <a:noFill/>
        </p:spPr>
        <p:txBody>
          <a:bodyPr wrap="square" rtlCol="0">
            <a:spAutoFit/>
          </a:bodyPr>
          <a:lstStyle/>
          <a:p>
            <a:r>
              <a:rPr lang="en-US" dirty="0"/>
              <a:t>Intercept becomes meaningful!</a:t>
            </a:r>
          </a:p>
          <a:p>
            <a:endParaRPr lang="en-US" dirty="0"/>
          </a:p>
          <a:p>
            <a:r>
              <a:rPr lang="en-US" dirty="0"/>
              <a:t>It’s the mean of y!</a:t>
            </a:r>
          </a:p>
        </p:txBody>
      </p:sp>
    </p:spTree>
    <p:extLst>
      <p:ext uri="{BB962C8B-B14F-4D97-AF65-F5344CB8AC3E}">
        <p14:creationId xmlns:p14="http://schemas.microsoft.com/office/powerpoint/2010/main" val="18453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838200"/>
            <a:ext cx="6692900" cy="51816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a:t>Why standardize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944" y="3628102"/>
            <a:ext cx="4936055" cy="3229897"/>
          </a:xfrm>
          <a:prstGeom prst="rect">
            <a:avLst/>
          </a:prstGeom>
        </p:spPr>
      </p:pic>
      <p:sp>
        <p:nvSpPr>
          <p:cNvPr id="6" name="TextBox 5"/>
          <p:cNvSpPr txBox="1"/>
          <p:nvPr/>
        </p:nvSpPr>
        <p:spPr>
          <a:xfrm>
            <a:off x="4054811" y="5884901"/>
            <a:ext cx="3201133" cy="369332"/>
          </a:xfrm>
          <a:prstGeom prst="rect">
            <a:avLst/>
          </a:prstGeom>
          <a:solidFill>
            <a:schemeClr val="bg1"/>
          </a:solidFill>
        </p:spPr>
        <p:txBody>
          <a:bodyPr wrap="none" rtlCol="0">
            <a:spAutoFit/>
          </a:bodyPr>
          <a:lstStyle/>
          <a:p>
            <a:r>
              <a:rPr lang="en-US" dirty="0"/>
              <a:t>(black: mm, red</a:t>
            </a:r>
            <a:r>
              <a:rPr lang="en-US"/>
              <a:t>: z-standardized)</a:t>
            </a:r>
          </a:p>
        </p:txBody>
      </p:sp>
      <p:sp>
        <p:nvSpPr>
          <p:cNvPr id="3" name="Rectangle 2"/>
          <p:cNvSpPr/>
          <p:nvPr/>
        </p:nvSpPr>
        <p:spPr>
          <a:xfrm>
            <a:off x="6636774" y="5545394"/>
            <a:ext cx="619170" cy="30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728452"/>
            <a:ext cx="2109019" cy="1477328"/>
          </a:xfrm>
          <a:prstGeom prst="rect">
            <a:avLst/>
          </a:prstGeom>
          <a:noFill/>
        </p:spPr>
        <p:txBody>
          <a:bodyPr wrap="square" rtlCol="0">
            <a:spAutoFit/>
          </a:bodyPr>
          <a:lstStyle/>
          <a:p>
            <a:r>
              <a:rPr lang="en-US" dirty="0"/>
              <a:t>Intercept becomes meaningful!</a:t>
            </a:r>
          </a:p>
          <a:p>
            <a:endParaRPr lang="en-US" dirty="0"/>
          </a:p>
          <a:p>
            <a:r>
              <a:rPr lang="en-US" dirty="0"/>
              <a:t>It’s the mean of y!</a:t>
            </a:r>
          </a:p>
          <a:p>
            <a:endParaRPr lang="en-US" dirty="0"/>
          </a:p>
        </p:txBody>
      </p:sp>
    </p:spTree>
    <p:extLst>
      <p:ext uri="{BB962C8B-B14F-4D97-AF65-F5344CB8AC3E}">
        <p14:creationId xmlns:p14="http://schemas.microsoft.com/office/powerpoint/2010/main" val="338111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Also, units. What if we’d measured tarsus in cm?</a:t>
            </a:r>
          </a:p>
          <a:p>
            <a:r>
              <a:rPr lang="en-US" dirty="0"/>
              <a:t>d2$Tarsuscm&lt;-d2$Tarsus*10</a:t>
            </a:r>
          </a:p>
        </p:txBody>
      </p:sp>
      <p:sp>
        <p:nvSpPr>
          <p:cNvPr id="4" name="Title 1"/>
          <p:cNvSpPr>
            <a:spLocks noGrp="1"/>
          </p:cNvSpPr>
          <p:nvPr>
            <p:ph type="title"/>
          </p:nvPr>
        </p:nvSpPr>
        <p:spPr>
          <a:xfrm>
            <a:off x="838200" y="365125"/>
            <a:ext cx="10515600" cy="1325563"/>
          </a:xfrm>
        </p:spPr>
        <p:txBody>
          <a:bodyPr/>
          <a:lstStyle/>
          <a:p>
            <a:r>
              <a:rPr lang="en-US" dirty="0"/>
              <a:t>Why standardize data?</a:t>
            </a:r>
          </a:p>
        </p:txBody>
      </p:sp>
    </p:spTree>
    <p:extLst>
      <p:ext uri="{BB962C8B-B14F-4D97-AF65-F5344CB8AC3E}">
        <p14:creationId xmlns:p14="http://schemas.microsoft.com/office/powerpoint/2010/main" val="2004158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Also, units. What if we’d measured tarsus in cm?</a:t>
            </a:r>
          </a:p>
          <a:p>
            <a:r>
              <a:rPr lang="en-US" dirty="0"/>
              <a:t>d2$Tarsuscm&lt;-d2$Tarsus*10</a:t>
            </a:r>
          </a:p>
          <a:p>
            <a:r>
              <a:rPr lang="en-US" dirty="0"/>
              <a:t>Model4&lt;-lm(</a:t>
            </a:r>
            <a:r>
              <a:rPr lang="en-US" dirty="0" err="1"/>
              <a:t>Mass~Tarsuscm,data</a:t>
            </a:r>
            <a:r>
              <a:rPr lang="en-US" dirty="0"/>
              <a:t>=d2)</a:t>
            </a:r>
          </a:p>
        </p:txBody>
      </p:sp>
      <p:sp>
        <p:nvSpPr>
          <p:cNvPr id="4" name="Title 1"/>
          <p:cNvSpPr>
            <a:spLocks noGrp="1"/>
          </p:cNvSpPr>
          <p:nvPr>
            <p:ph type="title"/>
          </p:nvPr>
        </p:nvSpPr>
        <p:spPr>
          <a:xfrm>
            <a:off x="838200" y="365125"/>
            <a:ext cx="10515600" cy="1325563"/>
          </a:xfrm>
        </p:spPr>
        <p:txBody>
          <a:bodyPr/>
          <a:lstStyle/>
          <a:p>
            <a:r>
              <a:rPr lang="en-US" dirty="0"/>
              <a:t>Why standardize data?</a:t>
            </a:r>
          </a:p>
        </p:txBody>
      </p:sp>
    </p:spTree>
    <p:extLst>
      <p:ext uri="{BB962C8B-B14F-4D97-AF65-F5344CB8AC3E}">
        <p14:creationId xmlns:p14="http://schemas.microsoft.com/office/powerpoint/2010/main" val="39774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Hypothesis testing in linear models</a:t>
            </a:r>
          </a:p>
        </p:txBody>
      </p:sp>
      <p:sp>
        <p:nvSpPr>
          <p:cNvPr id="5" name="Content Placeholder 4"/>
          <p:cNvSpPr>
            <a:spLocks noGrp="1"/>
          </p:cNvSpPr>
          <p:nvPr>
            <p:ph idx="1"/>
          </p:nvPr>
        </p:nvSpPr>
        <p:spPr/>
        <p:txBody>
          <a:bodyPr/>
          <a:lstStyle/>
          <a:p>
            <a:r>
              <a:rPr lang="en-US" dirty="0"/>
              <a:t>What do we actually test?</a:t>
            </a:r>
          </a:p>
          <a:p>
            <a:endParaRPr lang="en-US" dirty="0"/>
          </a:p>
        </p:txBody>
      </p:sp>
      <p:cxnSp>
        <p:nvCxnSpPr>
          <p:cNvPr id="6" name="Straight Arrow Connector 5"/>
          <p:cNvCxnSpPr/>
          <p:nvPr/>
        </p:nvCxnSpPr>
        <p:spPr>
          <a:xfrm flipH="1">
            <a:off x="6177516" y="3653308"/>
            <a:ext cx="31898" cy="9521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144000" y="4605442"/>
                <a:ext cx="410305" cy="1754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𝜀</m:t>
                      </m:r>
                    </m:oMath>
                  </m:oMathPara>
                </a14:m>
                <a:endParaRPr lang="en-US" dirty="0">
                  <a:solidFill>
                    <a:srgbClr val="FF0000"/>
                  </a:solidFill>
                </a:endParaRP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9144000" y="4605442"/>
                <a:ext cx="410305" cy="1754326"/>
              </a:xfrm>
              <a:prstGeom prst="rect">
                <a:avLst/>
              </a:prstGeom>
              <a:blipFill rotWithShape="0">
                <a:blip r:embed="rId2"/>
                <a:stretch>
                  <a:fillRect l="-11940" b="-4514"/>
                </a:stretch>
              </a:blipFill>
            </p:spPr>
            <p:txBody>
              <a:bodyPr/>
              <a:lstStyle/>
              <a:p>
                <a:r>
                  <a:rPr lang="en-US">
                    <a:noFill/>
                  </a:rPr>
                  <a:t> </a:t>
                </a:r>
              </a:p>
            </p:txBody>
          </p:sp>
        </mc:Fallback>
      </mc:AlternateContent>
      <p:sp>
        <p:nvSpPr>
          <p:cNvPr id="8" name="TextBox 7"/>
          <p:cNvSpPr txBox="1"/>
          <p:nvPr/>
        </p:nvSpPr>
        <p:spPr>
          <a:xfrm>
            <a:off x="9714184" y="4605442"/>
            <a:ext cx="301686" cy="1754326"/>
          </a:xfrm>
          <a:prstGeom prst="rect">
            <a:avLst/>
          </a:prstGeom>
          <a:noFill/>
        </p:spPr>
        <p:txBody>
          <a:bodyPr wrap="none" rtlCol="0">
            <a:spAutoFit/>
          </a:bodyPr>
          <a:lstStyle/>
          <a:p>
            <a:r>
              <a:rPr lang="en-US" dirty="0"/>
              <a:t>i</a:t>
            </a:r>
          </a:p>
          <a:p>
            <a:r>
              <a:rPr lang="en-US" dirty="0"/>
              <a:t>1</a:t>
            </a:r>
          </a:p>
          <a:p>
            <a:r>
              <a:rPr lang="en-US" dirty="0"/>
              <a:t>2</a:t>
            </a:r>
          </a:p>
          <a:p>
            <a:r>
              <a:rPr lang="en-US" dirty="0"/>
              <a:t>3</a:t>
            </a:r>
          </a:p>
          <a:p>
            <a:r>
              <a:rPr lang="en-US" dirty="0"/>
              <a:t>4</a:t>
            </a:r>
          </a:p>
          <a:p>
            <a:r>
              <a:rPr lang="en-US" dirty="0"/>
              <a:t>5</a:t>
            </a:r>
          </a:p>
        </p:txBody>
      </p:sp>
      <p:sp>
        <p:nvSpPr>
          <p:cNvPr id="9" name="TextBox 8"/>
          <p:cNvSpPr txBox="1"/>
          <p:nvPr/>
        </p:nvSpPr>
        <p:spPr>
          <a:xfrm>
            <a:off x="5932967" y="5007935"/>
            <a:ext cx="713657" cy="369332"/>
          </a:xfrm>
          <a:prstGeom prst="rect">
            <a:avLst/>
          </a:prstGeom>
          <a:noFill/>
        </p:spPr>
        <p:txBody>
          <a:bodyPr wrap="none" rtlCol="0">
            <a:spAutoFit/>
          </a:bodyPr>
          <a:lstStyle/>
          <a:p>
            <a:r>
              <a:rPr lang="en-US" dirty="0">
                <a:solidFill>
                  <a:srgbClr val="FF0000"/>
                </a:solidFill>
              </a:rPr>
              <a:t>b</a:t>
            </a:r>
            <a:r>
              <a:rPr lang="en-US" baseline="-25000" dirty="0">
                <a:solidFill>
                  <a:srgbClr val="FF0000"/>
                </a:solidFill>
              </a:rPr>
              <a:t>1</a:t>
            </a:r>
            <a:r>
              <a:rPr lang="en-US" dirty="0">
                <a:solidFill>
                  <a:srgbClr val="FF0000"/>
                </a:solidFill>
              </a:rPr>
              <a:t> = ?</a:t>
            </a:r>
          </a:p>
        </p:txBody>
      </p:sp>
      <p:cxnSp>
        <p:nvCxnSpPr>
          <p:cNvPr id="10" name="Straight Arrow Connector 9"/>
          <p:cNvCxnSpPr/>
          <p:nvPr/>
        </p:nvCxnSpPr>
        <p:spPr>
          <a:xfrm flipH="1">
            <a:off x="4321497" y="3653308"/>
            <a:ext cx="31898" cy="9521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4076948" y="4959317"/>
            <a:ext cx="713657" cy="369332"/>
          </a:xfrm>
          <a:prstGeom prst="rect">
            <a:avLst/>
          </a:prstGeom>
          <a:noFill/>
        </p:spPr>
        <p:txBody>
          <a:bodyPr wrap="none" rtlCol="0">
            <a:spAutoFit/>
          </a:bodyPr>
          <a:lstStyle/>
          <a:p>
            <a:r>
              <a:rPr lang="en-US" dirty="0">
                <a:solidFill>
                  <a:srgbClr val="FF0000"/>
                </a:solidFill>
              </a:rPr>
              <a:t>b</a:t>
            </a:r>
            <a:r>
              <a:rPr lang="en-US" baseline="-25000" dirty="0">
                <a:solidFill>
                  <a:srgbClr val="FF0000"/>
                </a:solidFill>
              </a:rPr>
              <a:t>0</a:t>
            </a:r>
            <a:r>
              <a:rPr lang="en-US" dirty="0">
                <a:solidFill>
                  <a:srgbClr val="FF0000"/>
                </a:solidFill>
              </a:rPr>
              <a:t> = ?</a:t>
            </a:r>
          </a:p>
        </p:txBody>
      </p:sp>
      <p:cxnSp>
        <p:nvCxnSpPr>
          <p:cNvPr id="12" name="Straight Arrow Connector 11"/>
          <p:cNvCxnSpPr/>
          <p:nvPr/>
        </p:nvCxnSpPr>
        <p:spPr>
          <a:xfrm flipH="1">
            <a:off x="1322412" y="3604690"/>
            <a:ext cx="963588" cy="7136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7650822" y="4500105"/>
            <a:ext cx="301686" cy="1754326"/>
          </a:xfrm>
          <a:prstGeom prst="rect">
            <a:avLst/>
          </a:prstGeom>
          <a:noFill/>
        </p:spPr>
        <p:txBody>
          <a:bodyPr wrap="none" rtlCol="0">
            <a:spAutoFit/>
          </a:bodyPr>
          <a:lstStyle/>
          <a:p>
            <a:r>
              <a:rPr lang="en-US" dirty="0"/>
              <a:t>x</a:t>
            </a:r>
          </a:p>
          <a:p>
            <a:r>
              <a:rPr lang="en-US" dirty="0"/>
              <a:t>3</a:t>
            </a:r>
          </a:p>
          <a:p>
            <a:r>
              <a:rPr lang="en-US" dirty="0"/>
              <a:t>1</a:t>
            </a:r>
          </a:p>
          <a:p>
            <a:r>
              <a:rPr lang="en-US" dirty="0"/>
              <a:t>4</a:t>
            </a:r>
          </a:p>
          <a:p>
            <a:r>
              <a:rPr lang="en-US" dirty="0"/>
              <a:t>8</a:t>
            </a:r>
          </a:p>
          <a:p>
            <a:r>
              <a:rPr lang="en-US" dirty="0"/>
              <a:t>2</a:t>
            </a:r>
          </a:p>
        </p:txBody>
      </p:sp>
      <p:sp>
        <p:nvSpPr>
          <p:cNvPr id="14" name="TextBox 13"/>
          <p:cNvSpPr txBox="1"/>
          <p:nvPr/>
        </p:nvSpPr>
        <p:spPr>
          <a:xfrm>
            <a:off x="7971090" y="4500104"/>
            <a:ext cx="301686" cy="1754326"/>
          </a:xfrm>
          <a:prstGeom prst="rect">
            <a:avLst/>
          </a:prstGeom>
          <a:noFill/>
        </p:spPr>
        <p:txBody>
          <a:bodyPr wrap="none" rtlCol="0">
            <a:spAutoFit/>
          </a:bodyPr>
          <a:lstStyle/>
          <a:p>
            <a:r>
              <a:rPr lang="en-US" dirty="0"/>
              <a:t>i</a:t>
            </a:r>
          </a:p>
          <a:p>
            <a:r>
              <a:rPr lang="en-US" dirty="0"/>
              <a:t>1</a:t>
            </a:r>
          </a:p>
          <a:p>
            <a:r>
              <a:rPr lang="en-US" dirty="0"/>
              <a:t>2</a:t>
            </a:r>
          </a:p>
          <a:p>
            <a:r>
              <a:rPr lang="en-US" dirty="0"/>
              <a:t>3</a:t>
            </a:r>
          </a:p>
          <a:p>
            <a:r>
              <a:rPr lang="en-US" dirty="0"/>
              <a:t>4</a:t>
            </a:r>
          </a:p>
          <a:p>
            <a:r>
              <a:rPr lang="en-US" dirty="0"/>
              <a:t>5</a:t>
            </a:r>
          </a:p>
        </p:txBody>
      </p:sp>
      <p:sp>
        <p:nvSpPr>
          <p:cNvPr id="15" name="TextBox 14"/>
          <p:cNvSpPr txBox="1"/>
          <p:nvPr/>
        </p:nvSpPr>
        <p:spPr>
          <a:xfrm>
            <a:off x="1020726" y="4318363"/>
            <a:ext cx="418704" cy="1754326"/>
          </a:xfrm>
          <a:prstGeom prst="rect">
            <a:avLst/>
          </a:prstGeom>
          <a:noFill/>
        </p:spPr>
        <p:txBody>
          <a:bodyPr wrap="none" rtlCol="0">
            <a:spAutoFit/>
          </a:bodyPr>
          <a:lstStyle/>
          <a:p>
            <a:r>
              <a:rPr lang="en-US" dirty="0"/>
              <a:t>y</a:t>
            </a:r>
          </a:p>
          <a:p>
            <a:r>
              <a:rPr lang="en-US" dirty="0"/>
              <a:t>5</a:t>
            </a:r>
          </a:p>
          <a:p>
            <a:r>
              <a:rPr lang="en-US" dirty="0"/>
              <a:t>3</a:t>
            </a:r>
          </a:p>
          <a:p>
            <a:r>
              <a:rPr lang="en-US" dirty="0"/>
              <a:t>6</a:t>
            </a:r>
          </a:p>
          <a:p>
            <a:r>
              <a:rPr lang="en-US" dirty="0"/>
              <a:t>11</a:t>
            </a:r>
          </a:p>
          <a:p>
            <a:r>
              <a:rPr lang="en-US" dirty="0"/>
              <a:t>0</a:t>
            </a:r>
          </a:p>
        </p:txBody>
      </p:sp>
      <p:sp>
        <p:nvSpPr>
          <p:cNvPr id="16" name="TextBox 15"/>
          <p:cNvSpPr txBox="1"/>
          <p:nvPr/>
        </p:nvSpPr>
        <p:spPr>
          <a:xfrm>
            <a:off x="1340994" y="4318362"/>
            <a:ext cx="301686" cy="1754326"/>
          </a:xfrm>
          <a:prstGeom prst="rect">
            <a:avLst/>
          </a:prstGeom>
          <a:noFill/>
        </p:spPr>
        <p:txBody>
          <a:bodyPr wrap="none" rtlCol="0">
            <a:spAutoFit/>
          </a:bodyPr>
          <a:lstStyle/>
          <a:p>
            <a:r>
              <a:rPr lang="en-US" dirty="0"/>
              <a:t>i</a:t>
            </a:r>
          </a:p>
          <a:p>
            <a:r>
              <a:rPr lang="en-US" dirty="0"/>
              <a:t>1</a:t>
            </a:r>
          </a:p>
          <a:p>
            <a:r>
              <a:rPr lang="en-US" dirty="0"/>
              <a:t>2</a:t>
            </a:r>
          </a:p>
          <a:p>
            <a:r>
              <a:rPr lang="en-US" dirty="0"/>
              <a:t>3</a:t>
            </a:r>
          </a:p>
          <a:p>
            <a:r>
              <a:rPr lang="en-US" dirty="0"/>
              <a:t>4</a:t>
            </a:r>
          </a:p>
          <a:p>
            <a:r>
              <a:rPr lang="en-US" dirty="0"/>
              <a:t>5</a:t>
            </a:r>
          </a:p>
        </p:txBody>
      </p:sp>
      <p:cxnSp>
        <p:nvCxnSpPr>
          <p:cNvPr id="17" name="Straight Arrow Connector 16"/>
          <p:cNvCxnSpPr/>
          <p:nvPr/>
        </p:nvCxnSpPr>
        <p:spPr>
          <a:xfrm>
            <a:off x="7208874" y="3604690"/>
            <a:ext cx="584791" cy="818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1531088" y="2404361"/>
                <a:ext cx="8484782" cy="1200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charset="0"/>
                            </a:rPr>
                            <m:t>𝑦</m:t>
                          </m:r>
                        </m:e>
                        <m:sub>
                          <m:r>
                            <a:rPr lang="en-US" sz="7200" i="1">
                              <a:latin typeface="Cambria Math" charset="0"/>
                            </a:rPr>
                            <m:t>𝑖</m:t>
                          </m:r>
                        </m:sub>
                      </m:sSub>
                      <m:r>
                        <a:rPr lang="en-US" sz="7200" i="0">
                          <a:latin typeface="Cambria Math" charset="0"/>
                        </a:rPr>
                        <m:t>=</m:t>
                      </m:r>
                      <m:sSub>
                        <m:sSubPr>
                          <m:ctrlPr>
                            <a:rPr lang="en-US" sz="7200" i="1" smtClean="0">
                              <a:solidFill>
                                <a:srgbClr val="FF0000"/>
                              </a:solidFill>
                              <a:latin typeface="Cambria Math" panose="02040503050406030204" pitchFamily="18" charset="0"/>
                            </a:rPr>
                          </m:ctrlPr>
                        </m:sSubPr>
                        <m:e>
                          <m:r>
                            <a:rPr lang="en-US" sz="7200" i="1">
                              <a:solidFill>
                                <a:srgbClr val="FF0000"/>
                              </a:solidFill>
                              <a:latin typeface="Cambria Math" charset="0"/>
                            </a:rPr>
                            <m:t>𝑏</m:t>
                          </m:r>
                        </m:e>
                        <m:sub>
                          <m:r>
                            <a:rPr lang="en-US" sz="7200" i="0">
                              <a:solidFill>
                                <a:srgbClr val="FF0000"/>
                              </a:solidFill>
                              <a:latin typeface="Cambria Math" charset="0"/>
                            </a:rPr>
                            <m:t>0</m:t>
                          </m:r>
                        </m:sub>
                      </m:sSub>
                      <m:r>
                        <a:rPr lang="en-US" sz="7200" i="0">
                          <a:latin typeface="Cambria Math" charset="0"/>
                        </a:rPr>
                        <m:t>+</m:t>
                      </m:r>
                      <m:sSub>
                        <m:sSubPr>
                          <m:ctrlPr>
                            <a:rPr lang="en-US" sz="7200" i="1" smtClean="0">
                              <a:solidFill>
                                <a:srgbClr val="FF0000"/>
                              </a:solidFill>
                              <a:latin typeface="Cambria Math" panose="02040503050406030204" pitchFamily="18" charset="0"/>
                            </a:rPr>
                          </m:ctrlPr>
                        </m:sSubPr>
                        <m:e>
                          <m:r>
                            <a:rPr lang="en-US" sz="7200" i="1">
                              <a:solidFill>
                                <a:srgbClr val="FF0000"/>
                              </a:solidFill>
                              <a:latin typeface="Cambria Math" charset="0"/>
                            </a:rPr>
                            <m:t>𝑏</m:t>
                          </m:r>
                        </m:e>
                        <m:sub>
                          <m:r>
                            <a:rPr lang="en-US" sz="7200" i="0">
                              <a:solidFill>
                                <a:srgbClr val="FF0000"/>
                              </a:solidFill>
                              <a:latin typeface="Cambria Math" charset="0"/>
                            </a:rPr>
                            <m:t>1</m:t>
                          </m:r>
                        </m:sub>
                      </m:sSub>
                      <m:sSub>
                        <m:sSubPr>
                          <m:ctrlPr>
                            <a:rPr lang="en-US" sz="7200" i="1">
                              <a:latin typeface="Cambria Math" panose="02040503050406030204" pitchFamily="18" charset="0"/>
                            </a:rPr>
                          </m:ctrlPr>
                        </m:sSubPr>
                        <m:e>
                          <m:r>
                            <a:rPr lang="en-US" sz="7200" i="1" smtClean="0">
                              <a:solidFill>
                                <a:schemeClr val="tx1"/>
                              </a:solidFill>
                              <a:latin typeface="Cambria Math" charset="0"/>
                            </a:rPr>
                            <m:t>𝑥</m:t>
                          </m:r>
                        </m:e>
                        <m:sub>
                          <m:r>
                            <a:rPr lang="en-US" sz="7200" i="1">
                              <a:latin typeface="Cambria Math" charset="0"/>
                            </a:rPr>
                            <m:t>𝑖</m:t>
                          </m:r>
                        </m:sub>
                      </m:sSub>
                      <m:r>
                        <a:rPr lang="en-US" sz="7200" i="0">
                          <a:latin typeface="Cambria Math" charset="0"/>
                        </a:rPr>
                        <m:t>+</m:t>
                      </m:r>
                      <m:sSub>
                        <m:sSubPr>
                          <m:ctrlPr>
                            <a:rPr lang="en-US" sz="7200" i="1">
                              <a:latin typeface="Cambria Math" panose="02040503050406030204" pitchFamily="18" charset="0"/>
                            </a:rPr>
                          </m:ctrlPr>
                        </m:sSubPr>
                        <m:e>
                          <m:r>
                            <a:rPr lang="en-US" sz="7200" i="1" smtClean="0">
                              <a:solidFill>
                                <a:srgbClr val="FF0000"/>
                              </a:solidFill>
                              <a:latin typeface="Cambria Math" charset="0"/>
                            </a:rPr>
                            <m:t>𝜀</m:t>
                          </m:r>
                        </m:e>
                        <m:sub>
                          <m:r>
                            <a:rPr lang="en-US" sz="7200" i="1">
                              <a:latin typeface="Cambria Math" charset="0"/>
                            </a:rPr>
                            <m:t>𝑖</m:t>
                          </m:r>
                        </m:sub>
                      </m:sSub>
                    </m:oMath>
                  </m:oMathPara>
                </a14:m>
                <a:endParaRPr lang="en-US" sz="7200" dirty="0"/>
              </a:p>
            </p:txBody>
          </p:sp>
        </mc:Choice>
        <mc:Fallback xmlns="">
          <p:sp>
            <p:nvSpPr>
              <p:cNvPr id="18" name="Rectangle 17"/>
              <p:cNvSpPr>
                <a:spLocks noRot="1" noChangeAspect="1" noMove="1" noResize="1" noEditPoints="1" noAdjustHandles="1" noChangeArrowheads="1" noChangeShapeType="1" noTextEdit="1"/>
              </p:cNvSpPr>
              <p:nvPr/>
            </p:nvSpPr>
            <p:spPr>
              <a:xfrm>
                <a:off x="1531088" y="2404361"/>
                <a:ext cx="8484782" cy="120032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347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Also, units. What if we’d measured tarsus in cm?</a:t>
            </a:r>
          </a:p>
          <a:p>
            <a:r>
              <a:rPr lang="en-US" dirty="0"/>
              <a:t>d2$Tarsuscm&lt;-d2$Tarsus*10</a:t>
            </a:r>
          </a:p>
          <a:p>
            <a:r>
              <a:rPr lang="en-US" dirty="0"/>
              <a:t>Model4&lt;-lm(</a:t>
            </a:r>
            <a:r>
              <a:rPr lang="en-US" dirty="0" err="1"/>
              <a:t>Mass~Tarsuscm,data</a:t>
            </a:r>
            <a:r>
              <a:rPr lang="en-US"/>
              <a:t>=d2)</a:t>
            </a:r>
          </a:p>
        </p:txBody>
      </p:sp>
      <p:sp>
        <p:nvSpPr>
          <p:cNvPr id="4" name="Title 1"/>
          <p:cNvSpPr>
            <a:spLocks noGrp="1"/>
          </p:cNvSpPr>
          <p:nvPr>
            <p:ph type="title"/>
          </p:nvPr>
        </p:nvSpPr>
        <p:spPr>
          <a:xfrm>
            <a:off x="838200" y="365125"/>
            <a:ext cx="10515600" cy="1325563"/>
          </a:xfrm>
        </p:spPr>
        <p:txBody>
          <a:bodyPr/>
          <a:lstStyle/>
          <a:p>
            <a:r>
              <a:rPr lang="en-US" dirty="0"/>
              <a:t>Why standardize data?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548" y="3253248"/>
            <a:ext cx="6400800" cy="4038600"/>
          </a:xfrm>
          <a:prstGeom prst="rect">
            <a:avLst/>
          </a:prstGeom>
        </p:spPr>
      </p:pic>
      <p:sp>
        <p:nvSpPr>
          <p:cNvPr id="5" name="Oval 4"/>
          <p:cNvSpPr/>
          <p:nvPr/>
        </p:nvSpPr>
        <p:spPr>
          <a:xfrm>
            <a:off x="5309419" y="4734232"/>
            <a:ext cx="5486400" cy="157766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38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Also, units. What if we’d measured tarsus in cm?</a:t>
            </a:r>
          </a:p>
          <a:p>
            <a:r>
              <a:rPr lang="en-US" dirty="0"/>
              <a:t>d2$Tarsuscm&lt;-d2$Tarsus*10</a:t>
            </a:r>
          </a:p>
          <a:p>
            <a:r>
              <a:rPr lang="en-US" dirty="0"/>
              <a:t>Model4&lt;-lm(</a:t>
            </a:r>
            <a:r>
              <a:rPr lang="en-US" dirty="0" err="1"/>
              <a:t>Mass~Tarsuscm,data</a:t>
            </a:r>
            <a:r>
              <a:rPr lang="en-US"/>
              <a:t>=d2)</a:t>
            </a:r>
          </a:p>
        </p:txBody>
      </p:sp>
      <p:sp>
        <p:nvSpPr>
          <p:cNvPr id="4" name="Title 1"/>
          <p:cNvSpPr>
            <a:spLocks noGrp="1"/>
          </p:cNvSpPr>
          <p:nvPr>
            <p:ph type="title"/>
          </p:nvPr>
        </p:nvSpPr>
        <p:spPr>
          <a:xfrm>
            <a:off x="838200" y="365125"/>
            <a:ext cx="10515600" cy="1325563"/>
          </a:xfrm>
        </p:spPr>
        <p:txBody>
          <a:bodyPr/>
          <a:lstStyle/>
          <a:p>
            <a:r>
              <a:rPr lang="en-US" dirty="0"/>
              <a:t>Why standardize 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1624"/>
            <a:ext cx="4936055" cy="32298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548" y="3253248"/>
            <a:ext cx="6400800" cy="4038600"/>
          </a:xfrm>
          <a:prstGeom prst="rect">
            <a:avLst/>
          </a:prstGeom>
        </p:spPr>
      </p:pic>
      <p:sp>
        <p:nvSpPr>
          <p:cNvPr id="7" name="Oval 6"/>
          <p:cNvSpPr/>
          <p:nvPr/>
        </p:nvSpPr>
        <p:spPr>
          <a:xfrm>
            <a:off x="5309419" y="4734232"/>
            <a:ext cx="5486400" cy="157766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32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statistics – take home </a:t>
            </a:r>
          </a:p>
        </p:txBody>
      </p:sp>
      <p:sp>
        <p:nvSpPr>
          <p:cNvPr id="3" name="Content Placeholder 2"/>
          <p:cNvSpPr>
            <a:spLocks noGrp="1"/>
          </p:cNvSpPr>
          <p:nvPr>
            <p:ph idx="1"/>
          </p:nvPr>
        </p:nvSpPr>
        <p:spPr/>
        <p:txBody>
          <a:bodyPr/>
          <a:lstStyle/>
          <a:p>
            <a:r>
              <a:rPr lang="en-US" dirty="0"/>
              <a:t>Always consider units!</a:t>
            </a:r>
          </a:p>
          <a:p>
            <a:r>
              <a:rPr lang="en-US" dirty="0"/>
              <a:t>Standardize to make intercept meaningful</a:t>
            </a:r>
          </a:p>
          <a:p>
            <a:r>
              <a:rPr lang="en-US" dirty="0"/>
              <a:t>T-tests test for null hypothesis that parameter estimates equal –</a:t>
            </a:r>
          </a:p>
          <a:p>
            <a:endParaRPr lang="en-US" dirty="0"/>
          </a:p>
          <a:p>
            <a:endParaRPr lang="en-US" dirty="0"/>
          </a:p>
          <a:p>
            <a:r>
              <a:rPr lang="en-US" dirty="0"/>
              <a:t>Always think of the biological meaning in units!</a:t>
            </a:r>
          </a:p>
          <a:p>
            <a:endParaRPr lang="en-US" dirty="0"/>
          </a:p>
          <a:p>
            <a:endParaRPr lang="en-US" dirty="0"/>
          </a:p>
        </p:txBody>
      </p:sp>
    </p:spTree>
    <p:extLst>
      <p:ext uri="{BB962C8B-B14F-4D97-AF65-F5344CB8AC3E}">
        <p14:creationId xmlns:p14="http://schemas.microsoft.com/office/powerpoint/2010/main" val="1308230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p:txBody>
          <a:bodyPr/>
          <a:lstStyle/>
          <a:p>
            <a:pPr marL="0" indent="0">
              <a:buNone/>
            </a:pPr>
            <a:r>
              <a:rPr lang="en-US" dirty="0"/>
              <a:t>Methods:</a:t>
            </a:r>
          </a:p>
          <a:p>
            <a:pPr marL="0" indent="0">
              <a:buNone/>
            </a:pPr>
            <a:r>
              <a:rPr lang="en-US" dirty="0"/>
              <a:t>To test whether heavier birds also had longer tarsi, I used a linear model, where body mass (g) was the response variable, and tarsus length (mm) the explanatory variable. </a:t>
            </a:r>
            <a:r>
              <a:rPr lang="en-US" dirty="0">
                <a:solidFill>
                  <a:schemeClr val="bg1"/>
                </a:solidFill>
              </a:rPr>
              <a:t>I z-standardized tarsus length so that the intercept could be interpreted as the mean of body mass. Following the analysis, I used visual inspection of residual plots to assess that the assumption that the residuals follow a normal distribution was not violated. I report results as statistically significant if p equals or is smaller than 0.05. I used R version 3.3 (R Core Team 2015) for all analysis and plotting.  </a:t>
            </a:r>
          </a:p>
        </p:txBody>
      </p:sp>
    </p:spTree>
    <p:extLst>
      <p:ext uri="{BB962C8B-B14F-4D97-AF65-F5344CB8AC3E}">
        <p14:creationId xmlns:p14="http://schemas.microsoft.com/office/powerpoint/2010/main" val="1106319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p:txBody>
          <a:bodyPr/>
          <a:lstStyle/>
          <a:p>
            <a:pPr marL="0" indent="0">
              <a:buNone/>
            </a:pPr>
            <a:r>
              <a:rPr lang="en-US" dirty="0"/>
              <a:t>Methods:</a:t>
            </a:r>
          </a:p>
          <a:p>
            <a:pPr marL="0" indent="0">
              <a:buNone/>
            </a:pPr>
            <a:r>
              <a:rPr lang="en-US" dirty="0"/>
              <a:t>To test whether heavier birds also had longer tarsi, I used a linear model, where body mass (g) was the response variable, and tarsus length (mm) the explanatory variable. I z-standardized tarsus length to a mean of 0 and SD of one, so that the intercept could be interpreted as the mean of body mass. </a:t>
            </a:r>
            <a:r>
              <a:rPr lang="en-US" dirty="0">
                <a:solidFill>
                  <a:schemeClr val="bg1"/>
                </a:solidFill>
              </a:rPr>
              <a:t>Following the analysis, I used visual inspection of residual plots to assess that the assumption that the residuals follow a normal distribution was not violated. I report results as statistically significant if p equals or is smaller than 0.05. I used R version 3.3 (R Core Team 2015) for all analysis and plotting.  </a:t>
            </a:r>
          </a:p>
        </p:txBody>
      </p:sp>
    </p:spTree>
    <p:extLst>
      <p:ext uri="{BB962C8B-B14F-4D97-AF65-F5344CB8AC3E}">
        <p14:creationId xmlns:p14="http://schemas.microsoft.com/office/powerpoint/2010/main" val="234563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p:txBody>
          <a:bodyPr/>
          <a:lstStyle/>
          <a:p>
            <a:pPr marL="0" indent="0">
              <a:buNone/>
            </a:pPr>
            <a:r>
              <a:rPr lang="en-US" dirty="0"/>
              <a:t>Methods:</a:t>
            </a:r>
          </a:p>
          <a:p>
            <a:pPr marL="0" indent="0">
              <a:buNone/>
            </a:pPr>
            <a:r>
              <a:rPr lang="en-US" dirty="0"/>
              <a:t>To test whether heavier birds also had longer tarsi, I used a linear model, where body mass (g) was the response variable, and tarsus length (mm) the explanatory variable. I z-standardized tarsus length to a mean of 0 and SD of one, so that the intercept could be interpreted as the mean of body mass. Following the analysis, I used visual inspection of residual plots to assess that the assumption that the residuals follow a normal distribution was not violated. </a:t>
            </a:r>
            <a:r>
              <a:rPr lang="en-US" dirty="0">
                <a:solidFill>
                  <a:schemeClr val="bg1"/>
                </a:solidFill>
              </a:rPr>
              <a:t>I report results as statistically significant if p equals or is smaller than 0.05. I used R version 3.3 (R Core Team 2015) for all analysis and plotting.  </a:t>
            </a:r>
          </a:p>
        </p:txBody>
      </p:sp>
    </p:spTree>
    <p:extLst>
      <p:ext uri="{BB962C8B-B14F-4D97-AF65-F5344CB8AC3E}">
        <p14:creationId xmlns:p14="http://schemas.microsoft.com/office/powerpoint/2010/main" val="171756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p:txBody>
          <a:bodyPr/>
          <a:lstStyle/>
          <a:p>
            <a:pPr marL="0" indent="0">
              <a:buNone/>
            </a:pPr>
            <a:r>
              <a:rPr lang="en-US" dirty="0"/>
              <a:t>Methods:</a:t>
            </a:r>
          </a:p>
          <a:p>
            <a:pPr marL="0" indent="0">
              <a:buNone/>
            </a:pPr>
            <a:r>
              <a:rPr lang="en-US" dirty="0"/>
              <a:t>To test whether heavier birds also had longer tarsi, I used a linear model, where body mass (g) was the response variable, and tarsus length (mm) the explanatory variable. I z-standardized tarsus length to a mean of 0 and SD of one, so that the intercept could be interpreted as the mean of body mass. Following the analysis, I used visual inspection of residual plots to assess that the assumption that the residuals follow a normal distribution was not violated. I report results as statistically significant if p equals or is smaller than 0.05. I used R version 3.3 (R Core Team 2015) for all analysis and plotting.  </a:t>
            </a:r>
          </a:p>
        </p:txBody>
      </p:sp>
    </p:spTree>
    <p:extLst>
      <p:ext uri="{BB962C8B-B14F-4D97-AF65-F5344CB8AC3E}">
        <p14:creationId xmlns:p14="http://schemas.microsoft.com/office/powerpoint/2010/main" val="494717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a:t>
            </a:r>
            <a:r>
              <a:rPr lang="en-US" dirty="0">
                <a:solidFill>
                  <a:schemeClr val="bg1"/>
                </a:solidFill>
              </a:rPr>
              <a:t>The sparrows weighed on average 27.78 g (SD 2.10, range: 18.60–36.20). The tarsi of the sparrows were on average 18.5mm long (SD 0.86, range: 15.00–21.10). I found a positive, statistically significant association between mass and tarsus. An increase in 1SD Tarsus length meant an increase of 1.02g in body mass (Table 1).</a:t>
            </a:r>
          </a:p>
        </p:txBody>
      </p:sp>
    </p:spTree>
    <p:extLst>
      <p:ext uri="{BB962C8B-B14F-4D97-AF65-F5344CB8AC3E}">
        <p14:creationId xmlns:p14="http://schemas.microsoft.com/office/powerpoint/2010/main" val="695397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a:t>
            </a:r>
            <a:r>
              <a:rPr lang="en-US" dirty="0">
                <a:solidFill>
                  <a:schemeClr val="bg1"/>
                </a:solidFill>
              </a:rPr>
              <a:t>The tarsi of the sparrows were on average 18.5mm long (SD 0.86, range: 15.00–21.10). I found a positive, statistically significant association between mass and tarsus. An increase in 1SD Tarsus length meant an increase of 1.02g in body mass (Table 1).</a:t>
            </a:r>
          </a:p>
        </p:txBody>
      </p:sp>
    </p:spTree>
    <p:extLst>
      <p:ext uri="{BB962C8B-B14F-4D97-AF65-F5344CB8AC3E}">
        <p14:creationId xmlns:p14="http://schemas.microsoft.com/office/powerpoint/2010/main" val="1735787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The tarsi of the sparrows were on average 18.5mm long (SD 0.86, range: 15.00–21.10). </a:t>
            </a:r>
            <a:r>
              <a:rPr lang="en-US" dirty="0">
                <a:solidFill>
                  <a:schemeClr val="bg1"/>
                </a:solidFill>
              </a:rPr>
              <a:t>I found a positive, statistically significant association between mass and tarsus. An increase in 1SD Tarsus length meant an increase of 1.02g in body mass (Table 1).</a:t>
            </a:r>
          </a:p>
        </p:txBody>
      </p:sp>
    </p:spTree>
    <p:extLst>
      <p:ext uri="{BB962C8B-B14F-4D97-AF65-F5344CB8AC3E}">
        <p14:creationId xmlns:p14="http://schemas.microsoft.com/office/powerpoint/2010/main" val="225901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0132E3-F31A-8049-B1D8-6C7640CB4BF9}"/>
              </a:ext>
            </a:extLst>
          </p:cNvPr>
          <p:cNvPicPr>
            <a:picLocks noChangeAspect="1"/>
          </p:cNvPicPr>
          <p:nvPr/>
        </p:nvPicPr>
        <p:blipFill>
          <a:blip r:embed="rId2"/>
          <a:stretch>
            <a:fillRect/>
          </a:stretch>
        </p:blipFill>
        <p:spPr>
          <a:xfrm>
            <a:off x="1476501" y="0"/>
            <a:ext cx="9011887" cy="6657278"/>
          </a:xfrm>
          <a:prstGeom prst="rect">
            <a:avLst/>
          </a:prstGeom>
        </p:spPr>
      </p:pic>
      <p:sp>
        <p:nvSpPr>
          <p:cNvPr id="5" name="Oval 4">
            <a:extLst>
              <a:ext uri="{FF2B5EF4-FFF2-40B4-BE49-F238E27FC236}">
                <a16:creationId xmlns:a16="http://schemas.microsoft.com/office/drawing/2014/main" id="{52337AB5-EB8B-1949-ACD3-CF8145DF80E2}"/>
              </a:ext>
            </a:extLst>
          </p:cNvPr>
          <p:cNvSpPr/>
          <p:nvPr/>
        </p:nvSpPr>
        <p:spPr>
          <a:xfrm>
            <a:off x="2798956" y="3328639"/>
            <a:ext cx="3085171" cy="186782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91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The tarsi of the sparrows were on average 18.5mm long (SD 0.86, range: 15.00–21.10). I found a positive, statistically significant association between mass and tarsus (Table 1). </a:t>
            </a:r>
            <a:r>
              <a:rPr lang="en-US" dirty="0">
                <a:solidFill>
                  <a:schemeClr val="bg1"/>
                </a:solidFill>
              </a:rPr>
              <a:t>An increase in 1SD Tarsus length meant an increase of 1.02g in body mass.</a:t>
            </a:r>
          </a:p>
        </p:txBody>
      </p:sp>
    </p:spTree>
    <p:extLst>
      <p:ext uri="{BB962C8B-B14F-4D97-AF65-F5344CB8AC3E}">
        <p14:creationId xmlns:p14="http://schemas.microsoft.com/office/powerpoint/2010/main" val="2118754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The tarsi of the sparrows were on average 18.5mm long (SD 0.86, range: 15.00–21.10). I found a positive, statistically significant association between mass and tarsus (Table 1). An increase in 1SD Tarsus length meant an increase of 1.02g in body mass.</a:t>
            </a:r>
          </a:p>
        </p:txBody>
      </p:sp>
    </p:spTree>
    <p:extLst>
      <p:ext uri="{BB962C8B-B14F-4D97-AF65-F5344CB8AC3E}">
        <p14:creationId xmlns:p14="http://schemas.microsoft.com/office/powerpoint/2010/main" val="339395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The tarsi of the sparrows were on average 18.5mm long (SD 0.86, range: 15.00–21.10). I found a positive, statistically significant association between mass and tarsus (Table 1). An increase in 1SD Tarsus length meant an increase of 1.02g in body mass.</a:t>
            </a:r>
          </a:p>
        </p:txBody>
      </p:sp>
      <p:graphicFrame>
        <p:nvGraphicFramePr>
          <p:cNvPr id="4" name="Table 3"/>
          <p:cNvGraphicFramePr>
            <a:graphicFrameLocks noGrp="1"/>
          </p:cNvGraphicFramePr>
          <p:nvPr>
            <p:extLst>
              <p:ext uri="{D42A27DB-BD31-4B8C-83A1-F6EECF244321}">
                <p14:modId xmlns:p14="http://schemas.microsoft.com/office/powerpoint/2010/main" val="2052846701"/>
              </p:ext>
            </p:extLst>
          </p:nvPr>
        </p:nvGraphicFramePr>
        <p:xfrm>
          <a:off x="6096000" y="4746888"/>
          <a:ext cx="5401185" cy="1884918"/>
        </p:xfrm>
        <a:graphic>
          <a:graphicData uri="http://schemas.openxmlformats.org/drawingml/2006/table">
            <a:tbl>
              <a:tblPr firstRow="1" bandRow="1">
                <a:tableStyleId>{2D5ABB26-0587-4C30-8999-92F81FD0307C}</a:tableStyleId>
              </a:tblPr>
              <a:tblGrid>
                <a:gridCol w="1080237">
                  <a:extLst>
                    <a:ext uri="{9D8B030D-6E8A-4147-A177-3AD203B41FA5}">
                      <a16:colId xmlns:a16="http://schemas.microsoft.com/office/drawing/2014/main" val="20000"/>
                    </a:ext>
                  </a:extLst>
                </a:gridCol>
                <a:gridCol w="1080237">
                  <a:extLst>
                    <a:ext uri="{9D8B030D-6E8A-4147-A177-3AD203B41FA5}">
                      <a16:colId xmlns:a16="http://schemas.microsoft.com/office/drawing/2014/main" val="20001"/>
                    </a:ext>
                  </a:extLst>
                </a:gridCol>
                <a:gridCol w="1080237">
                  <a:extLst>
                    <a:ext uri="{9D8B030D-6E8A-4147-A177-3AD203B41FA5}">
                      <a16:colId xmlns:a16="http://schemas.microsoft.com/office/drawing/2014/main" val="20002"/>
                    </a:ext>
                  </a:extLst>
                </a:gridCol>
                <a:gridCol w="1080237">
                  <a:extLst>
                    <a:ext uri="{9D8B030D-6E8A-4147-A177-3AD203B41FA5}">
                      <a16:colId xmlns:a16="http://schemas.microsoft.com/office/drawing/2014/main" val="20003"/>
                    </a:ext>
                  </a:extLst>
                </a:gridCol>
                <a:gridCol w="1080237">
                  <a:extLst>
                    <a:ext uri="{9D8B030D-6E8A-4147-A177-3AD203B41FA5}">
                      <a16:colId xmlns:a16="http://schemas.microsoft.com/office/drawing/2014/main" val="20004"/>
                    </a:ext>
                  </a:extLst>
                </a:gridCol>
              </a:tblGrid>
              <a:tr h="622542">
                <a:tc>
                  <a:txBody>
                    <a:bodyPr/>
                    <a:lstStyle/>
                    <a:p>
                      <a:pPr algn="ctr"/>
                      <a:r>
                        <a:rPr lang="en-US" dirty="0">
                          <a:latin typeface="Times New Roman" charset="0"/>
                          <a:ea typeface="Times New Roman" charset="0"/>
                          <a:cs typeface="Times New Roman" charset="0"/>
                        </a:rPr>
                        <a:t>Variable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b</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SE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t</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p</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1188">
                <a:tc>
                  <a:txBody>
                    <a:bodyPr/>
                    <a:lstStyle/>
                    <a:p>
                      <a:r>
                        <a:rPr lang="en-US" dirty="0">
                          <a:latin typeface="Times New Roman" charset="0"/>
                          <a:ea typeface="Times New Roman" charset="0"/>
                          <a:cs typeface="Times New Roman" charset="0"/>
                        </a:rPr>
                        <a:t>Intercept</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27.78</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0.05</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611.94</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&lt;0.001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31188">
                <a:tc>
                  <a:txBody>
                    <a:bodyPr/>
                    <a:lstStyle/>
                    <a:p>
                      <a:r>
                        <a:rPr lang="en-US" dirty="0">
                          <a:latin typeface="Times New Roman" charset="0"/>
                          <a:ea typeface="Times New Roman" charset="0"/>
                          <a:cs typeface="Times New Roman" charset="0"/>
                        </a:rPr>
                        <a:t>Tarsus</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1.02</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0.05</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22.37</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&lt;0.001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6096000" y="3823558"/>
            <a:ext cx="5789003" cy="923330"/>
          </a:xfrm>
          <a:prstGeom prst="rect">
            <a:avLst/>
          </a:prstGeom>
          <a:noFill/>
        </p:spPr>
        <p:txBody>
          <a:bodyPr wrap="square" rtlCol="0">
            <a:spAutoFit/>
          </a:bodyPr>
          <a:lstStyle/>
          <a:p>
            <a:r>
              <a:rPr lang="en-US" b="1" dirty="0">
                <a:latin typeface="Times New Roman" charset="0"/>
                <a:ea typeface="Times New Roman" charset="0"/>
                <a:cs typeface="Times New Roman" charset="0"/>
              </a:rPr>
              <a:t>Table 1: </a:t>
            </a:r>
            <a:r>
              <a:rPr lang="en-US" dirty="0">
                <a:latin typeface="Times New Roman" charset="0"/>
                <a:ea typeface="Times New Roman" charset="0"/>
                <a:cs typeface="Times New Roman" charset="0"/>
              </a:rPr>
              <a:t>Results from a linear model explaining body mass of Lundy sparrows with tarsus length. Tarsus length was z-standardized. N = 1646.</a:t>
            </a:r>
          </a:p>
        </p:txBody>
      </p:sp>
    </p:spTree>
    <p:extLst>
      <p:ext uri="{BB962C8B-B14F-4D97-AF65-F5344CB8AC3E}">
        <p14:creationId xmlns:p14="http://schemas.microsoft.com/office/powerpoint/2010/main" val="514567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The tarsi of the sparrows were on average 18.5mm long (SD 0.86, range: 15.00–21.10). I found a positive, statistically significant association between mass and tarsus (Table 1). An increase in 1SD Tarsus length meant an increase of 1.02g in body mass.</a:t>
            </a:r>
          </a:p>
        </p:txBody>
      </p:sp>
      <p:graphicFrame>
        <p:nvGraphicFramePr>
          <p:cNvPr id="4" name="Table 3"/>
          <p:cNvGraphicFramePr>
            <a:graphicFrameLocks noGrp="1"/>
          </p:cNvGraphicFramePr>
          <p:nvPr/>
        </p:nvGraphicFramePr>
        <p:xfrm>
          <a:off x="6096000" y="4746888"/>
          <a:ext cx="5401185" cy="1884918"/>
        </p:xfrm>
        <a:graphic>
          <a:graphicData uri="http://schemas.openxmlformats.org/drawingml/2006/table">
            <a:tbl>
              <a:tblPr firstRow="1" bandRow="1">
                <a:tableStyleId>{2D5ABB26-0587-4C30-8999-92F81FD0307C}</a:tableStyleId>
              </a:tblPr>
              <a:tblGrid>
                <a:gridCol w="1080237">
                  <a:extLst>
                    <a:ext uri="{9D8B030D-6E8A-4147-A177-3AD203B41FA5}">
                      <a16:colId xmlns:a16="http://schemas.microsoft.com/office/drawing/2014/main" val="20000"/>
                    </a:ext>
                  </a:extLst>
                </a:gridCol>
                <a:gridCol w="1080237">
                  <a:extLst>
                    <a:ext uri="{9D8B030D-6E8A-4147-A177-3AD203B41FA5}">
                      <a16:colId xmlns:a16="http://schemas.microsoft.com/office/drawing/2014/main" val="20001"/>
                    </a:ext>
                  </a:extLst>
                </a:gridCol>
                <a:gridCol w="1080237">
                  <a:extLst>
                    <a:ext uri="{9D8B030D-6E8A-4147-A177-3AD203B41FA5}">
                      <a16:colId xmlns:a16="http://schemas.microsoft.com/office/drawing/2014/main" val="20002"/>
                    </a:ext>
                  </a:extLst>
                </a:gridCol>
                <a:gridCol w="1080237">
                  <a:extLst>
                    <a:ext uri="{9D8B030D-6E8A-4147-A177-3AD203B41FA5}">
                      <a16:colId xmlns:a16="http://schemas.microsoft.com/office/drawing/2014/main" val="20003"/>
                    </a:ext>
                  </a:extLst>
                </a:gridCol>
                <a:gridCol w="1080237">
                  <a:extLst>
                    <a:ext uri="{9D8B030D-6E8A-4147-A177-3AD203B41FA5}">
                      <a16:colId xmlns:a16="http://schemas.microsoft.com/office/drawing/2014/main" val="20004"/>
                    </a:ext>
                  </a:extLst>
                </a:gridCol>
              </a:tblGrid>
              <a:tr h="622542">
                <a:tc>
                  <a:txBody>
                    <a:bodyPr/>
                    <a:lstStyle/>
                    <a:p>
                      <a:pPr algn="ctr"/>
                      <a:r>
                        <a:rPr lang="en-US" dirty="0">
                          <a:latin typeface="Times New Roman" charset="0"/>
                          <a:ea typeface="Times New Roman" charset="0"/>
                          <a:cs typeface="Times New Roman" charset="0"/>
                        </a:rPr>
                        <a:t>Variable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b</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SE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t</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p</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1188">
                <a:tc>
                  <a:txBody>
                    <a:bodyPr/>
                    <a:lstStyle/>
                    <a:p>
                      <a:r>
                        <a:rPr lang="en-US" dirty="0">
                          <a:latin typeface="Times New Roman" charset="0"/>
                          <a:ea typeface="Times New Roman" charset="0"/>
                          <a:cs typeface="Times New Roman" charset="0"/>
                        </a:rPr>
                        <a:t>Intercept</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27.78</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0.05</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611.94</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&lt;0.001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31188">
                <a:tc>
                  <a:txBody>
                    <a:bodyPr/>
                    <a:lstStyle/>
                    <a:p>
                      <a:r>
                        <a:rPr lang="en-US" dirty="0">
                          <a:latin typeface="Times New Roman" charset="0"/>
                          <a:ea typeface="Times New Roman" charset="0"/>
                          <a:cs typeface="Times New Roman" charset="0"/>
                        </a:rPr>
                        <a:t>Tarsus</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1.02</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0.05</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22.37</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&lt;0.001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6096000" y="3823558"/>
            <a:ext cx="5789003" cy="923330"/>
          </a:xfrm>
          <a:prstGeom prst="rect">
            <a:avLst/>
          </a:prstGeom>
          <a:noFill/>
        </p:spPr>
        <p:txBody>
          <a:bodyPr wrap="square" rtlCol="0">
            <a:spAutoFit/>
          </a:bodyPr>
          <a:lstStyle/>
          <a:p>
            <a:r>
              <a:rPr lang="en-US" b="1" dirty="0">
                <a:latin typeface="Times New Roman" charset="0"/>
                <a:ea typeface="Times New Roman" charset="0"/>
                <a:cs typeface="Times New Roman" charset="0"/>
              </a:rPr>
              <a:t>Table 1: </a:t>
            </a:r>
            <a:r>
              <a:rPr lang="en-US" dirty="0">
                <a:latin typeface="Times New Roman" charset="0"/>
                <a:ea typeface="Times New Roman" charset="0"/>
                <a:cs typeface="Times New Roman" charset="0"/>
              </a:rPr>
              <a:t>Results from a linear model explaining body mass of Lundy sparrows with tarsus length. Tarsus length was z-standardized. N = 1646.</a:t>
            </a:r>
          </a:p>
        </p:txBody>
      </p:sp>
      <p:sp>
        <p:nvSpPr>
          <p:cNvPr id="5" name="Oval 4"/>
          <p:cNvSpPr/>
          <p:nvPr/>
        </p:nvSpPr>
        <p:spPr>
          <a:xfrm>
            <a:off x="6023896" y="4555159"/>
            <a:ext cx="5628968" cy="6805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30296" y="170616"/>
            <a:ext cx="3802131" cy="646331"/>
          </a:xfrm>
          <a:prstGeom prst="rect">
            <a:avLst/>
          </a:prstGeom>
          <a:noFill/>
        </p:spPr>
        <p:txBody>
          <a:bodyPr wrap="none" rtlCol="0">
            <a:spAutoFit/>
          </a:bodyPr>
          <a:lstStyle/>
          <a:p>
            <a:pPr marL="285750" indent="-285750">
              <a:buFontTx/>
              <a:buChar char="-"/>
            </a:pPr>
            <a:r>
              <a:rPr lang="en-US"/>
              <a:t>Clear headers!</a:t>
            </a:r>
          </a:p>
          <a:p>
            <a:pPr marL="285750" indent="-285750">
              <a:buFontTx/>
              <a:buChar char="-"/>
            </a:pPr>
            <a:r>
              <a:rPr lang="en-US" dirty="0"/>
              <a:t>Headers of columns center aligned!</a:t>
            </a:r>
          </a:p>
        </p:txBody>
      </p:sp>
    </p:spTree>
    <p:extLst>
      <p:ext uri="{BB962C8B-B14F-4D97-AF65-F5344CB8AC3E}">
        <p14:creationId xmlns:p14="http://schemas.microsoft.com/office/powerpoint/2010/main" val="326084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The tarsi of the sparrows were on average 18.5mm long (SD 0.86, range: 15.00–21.10). I found a positive, statistically significant association between mass and tarsus (Table 1). An increase in 1SD Tarsus length meant an increase of 1.02g in body mass.</a:t>
            </a:r>
          </a:p>
        </p:txBody>
      </p:sp>
      <p:graphicFrame>
        <p:nvGraphicFramePr>
          <p:cNvPr id="4" name="Table 3"/>
          <p:cNvGraphicFramePr>
            <a:graphicFrameLocks noGrp="1"/>
          </p:cNvGraphicFramePr>
          <p:nvPr/>
        </p:nvGraphicFramePr>
        <p:xfrm>
          <a:off x="6096000" y="4746888"/>
          <a:ext cx="5401185" cy="1884918"/>
        </p:xfrm>
        <a:graphic>
          <a:graphicData uri="http://schemas.openxmlformats.org/drawingml/2006/table">
            <a:tbl>
              <a:tblPr firstRow="1" bandRow="1">
                <a:tableStyleId>{2D5ABB26-0587-4C30-8999-92F81FD0307C}</a:tableStyleId>
              </a:tblPr>
              <a:tblGrid>
                <a:gridCol w="1080237">
                  <a:extLst>
                    <a:ext uri="{9D8B030D-6E8A-4147-A177-3AD203B41FA5}">
                      <a16:colId xmlns:a16="http://schemas.microsoft.com/office/drawing/2014/main" val="20000"/>
                    </a:ext>
                  </a:extLst>
                </a:gridCol>
                <a:gridCol w="1080237">
                  <a:extLst>
                    <a:ext uri="{9D8B030D-6E8A-4147-A177-3AD203B41FA5}">
                      <a16:colId xmlns:a16="http://schemas.microsoft.com/office/drawing/2014/main" val="20001"/>
                    </a:ext>
                  </a:extLst>
                </a:gridCol>
                <a:gridCol w="1080237">
                  <a:extLst>
                    <a:ext uri="{9D8B030D-6E8A-4147-A177-3AD203B41FA5}">
                      <a16:colId xmlns:a16="http://schemas.microsoft.com/office/drawing/2014/main" val="20002"/>
                    </a:ext>
                  </a:extLst>
                </a:gridCol>
                <a:gridCol w="1080237">
                  <a:extLst>
                    <a:ext uri="{9D8B030D-6E8A-4147-A177-3AD203B41FA5}">
                      <a16:colId xmlns:a16="http://schemas.microsoft.com/office/drawing/2014/main" val="20003"/>
                    </a:ext>
                  </a:extLst>
                </a:gridCol>
                <a:gridCol w="1080237">
                  <a:extLst>
                    <a:ext uri="{9D8B030D-6E8A-4147-A177-3AD203B41FA5}">
                      <a16:colId xmlns:a16="http://schemas.microsoft.com/office/drawing/2014/main" val="20004"/>
                    </a:ext>
                  </a:extLst>
                </a:gridCol>
              </a:tblGrid>
              <a:tr h="622542">
                <a:tc>
                  <a:txBody>
                    <a:bodyPr/>
                    <a:lstStyle/>
                    <a:p>
                      <a:pPr algn="ctr"/>
                      <a:r>
                        <a:rPr lang="en-US" dirty="0">
                          <a:latin typeface="Times New Roman" charset="0"/>
                          <a:ea typeface="Times New Roman" charset="0"/>
                          <a:cs typeface="Times New Roman" charset="0"/>
                        </a:rPr>
                        <a:t>Variable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b</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SE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t</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p</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1188">
                <a:tc>
                  <a:txBody>
                    <a:bodyPr/>
                    <a:lstStyle/>
                    <a:p>
                      <a:r>
                        <a:rPr lang="en-US" dirty="0">
                          <a:latin typeface="Times New Roman" charset="0"/>
                          <a:ea typeface="Times New Roman" charset="0"/>
                          <a:cs typeface="Times New Roman" charset="0"/>
                        </a:rPr>
                        <a:t>Intercept</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27.78</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0.05</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611.94</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&lt;0.001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31188">
                <a:tc>
                  <a:txBody>
                    <a:bodyPr/>
                    <a:lstStyle/>
                    <a:p>
                      <a:r>
                        <a:rPr lang="en-US" dirty="0">
                          <a:latin typeface="Times New Roman" charset="0"/>
                          <a:ea typeface="Times New Roman" charset="0"/>
                          <a:cs typeface="Times New Roman" charset="0"/>
                        </a:rPr>
                        <a:t>Tarsus</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1.02</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0.05</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22.37</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&lt;0.001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6096000" y="3823558"/>
            <a:ext cx="5789003" cy="923330"/>
          </a:xfrm>
          <a:prstGeom prst="rect">
            <a:avLst/>
          </a:prstGeom>
          <a:noFill/>
        </p:spPr>
        <p:txBody>
          <a:bodyPr wrap="square" rtlCol="0">
            <a:spAutoFit/>
          </a:bodyPr>
          <a:lstStyle/>
          <a:p>
            <a:r>
              <a:rPr lang="en-US" b="1" dirty="0">
                <a:latin typeface="Times New Roman" charset="0"/>
                <a:ea typeface="Times New Roman" charset="0"/>
                <a:cs typeface="Times New Roman" charset="0"/>
              </a:rPr>
              <a:t>Table 1: </a:t>
            </a:r>
            <a:r>
              <a:rPr lang="en-US" dirty="0">
                <a:latin typeface="Times New Roman" charset="0"/>
                <a:ea typeface="Times New Roman" charset="0"/>
                <a:cs typeface="Times New Roman" charset="0"/>
              </a:rPr>
              <a:t>Results from a linear model explaining body mass of Lundy sparrows with tarsus length. Tarsus length was z-standardized. N = 1646.</a:t>
            </a:r>
          </a:p>
        </p:txBody>
      </p:sp>
      <p:sp>
        <p:nvSpPr>
          <p:cNvPr id="5" name="Oval 4"/>
          <p:cNvSpPr/>
          <p:nvPr/>
        </p:nvSpPr>
        <p:spPr>
          <a:xfrm>
            <a:off x="5868217" y="5316138"/>
            <a:ext cx="1889435" cy="13156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30296" y="170616"/>
            <a:ext cx="5454707" cy="1477328"/>
          </a:xfrm>
          <a:prstGeom prst="rect">
            <a:avLst/>
          </a:prstGeom>
          <a:noFill/>
        </p:spPr>
        <p:txBody>
          <a:bodyPr wrap="square" rtlCol="0">
            <a:spAutoFit/>
          </a:bodyPr>
          <a:lstStyle/>
          <a:p>
            <a:pPr marL="285750" indent="-285750">
              <a:buFontTx/>
              <a:buChar char="-"/>
            </a:pPr>
            <a:r>
              <a:rPr lang="en-US" dirty="0"/>
              <a:t>Clear headers!</a:t>
            </a:r>
          </a:p>
          <a:p>
            <a:pPr marL="285750" indent="-285750">
              <a:buFontTx/>
              <a:buChar char="-"/>
            </a:pPr>
            <a:r>
              <a:rPr lang="en-US" dirty="0"/>
              <a:t>Headers of columns center aligned!</a:t>
            </a:r>
          </a:p>
          <a:p>
            <a:pPr marL="285750" indent="-285750">
              <a:buFontTx/>
              <a:buChar char="-"/>
            </a:pPr>
            <a:r>
              <a:rPr lang="en-US" dirty="0"/>
              <a:t>Always report all variables in the model. Don’t be selective!</a:t>
            </a:r>
          </a:p>
          <a:p>
            <a:pPr marL="285750" indent="-285750">
              <a:buFontTx/>
              <a:buChar char="-"/>
            </a:pPr>
            <a:r>
              <a:rPr lang="en-US" dirty="0"/>
              <a:t>Right align first column!</a:t>
            </a:r>
          </a:p>
        </p:txBody>
      </p:sp>
    </p:spTree>
    <p:extLst>
      <p:ext uri="{BB962C8B-B14F-4D97-AF65-F5344CB8AC3E}">
        <p14:creationId xmlns:p14="http://schemas.microsoft.com/office/powerpoint/2010/main" val="299933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The tarsi of the sparrows were on average 18.5mm long (SD 0.86, range: 15.00–21.10). I found a positive, statistically significant association between mass and tarsus (Table 1). An increase in 1SD Tarsus length meant an increase of 1.02g in body mass.</a:t>
            </a:r>
          </a:p>
        </p:txBody>
      </p:sp>
      <p:graphicFrame>
        <p:nvGraphicFramePr>
          <p:cNvPr id="4" name="Table 3"/>
          <p:cNvGraphicFramePr>
            <a:graphicFrameLocks noGrp="1"/>
          </p:cNvGraphicFramePr>
          <p:nvPr/>
        </p:nvGraphicFramePr>
        <p:xfrm>
          <a:off x="6096000" y="4746888"/>
          <a:ext cx="5401185" cy="1884918"/>
        </p:xfrm>
        <a:graphic>
          <a:graphicData uri="http://schemas.openxmlformats.org/drawingml/2006/table">
            <a:tbl>
              <a:tblPr firstRow="1" bandRow="1">
                <a:tableStyleId>{2D5ABB26-0587-4C30-8999-92F81FD0307C}</a:tableStyleId>
              </a:tblPr>
              <a:tblGrid>
                <a:gridCol w="1080237">
                  <a:extLst>
                    <a:ext uri="{9D8B030D-6E8A-4147-A177-3AD203B41FA5}">
                      <a16:colId xmlns:a16="http://schemas.microsoft.com/office/drawing/2014/main" val="20000"/>
                    </a:ext>
                  </a:extLst>
                </a:gridCol>
                <a:gridCol w="1080237">
                  <a:extLst>
                    <a:ext uri="{9D8B030D-6E8A-4147-A177-3AD203B41FA5}">
                      <a16:colId xmlns:a16="http://schemas.microsoft.com/office/drawing/2014/main" val="20001"/>
                    </a:ext>
                  </a:extLst>
                </a:gridCol>
                <a:gridCol w="1080237">
                  <a:extLst>
                    <a:ext uri="{9D8B030D-6E8A-4147-A177-3AD203B41FA5}">
                      <a16:colId xmlns:a16="http://schemas.microsoft.com/office/drawing/2014/main" val="20002"/>
                    </a:ext>
                  </a:extLst>
                </a:gridCol>
                <a:gridCol w="1080237">
                  <a:extLst>
                    <a:ext uri="{9D8B030D-6E8A-4147-A177-3AD203B41FA5}">
                      <a16:colId xmlns:a16="http://schemas.microsoft.com/office/drawing/2014/main" val="20003"/>
                    </a:ext>
                  </a:extLst>
                </a:gridCol>
                <a:gridCol w="1080237">
                  <a:extLst>
                    <a:ext uri="{9D8B030D-6E8A-4147-A177-3AD203B41FA5}">
                      <a16:colId xmlns:a16="http://schemas.microsoft.com/office/drawing/2014/main" val="20004"/>
                    </a:ext>
                  </a:extLst>
                </a:gridCol>
              </a:tblGrid>
              <a:tr h="622542">
                <a:tc>
                  <a:txBody>
                    <a:bodyPr/>
                    <a:lstStyle/>
                    <a:p>
                      <a:pPr algn="ctr"/>
                      <a:r>
                        <a:rPr lang="en-US" dirty="0">
                          <a:latin typeface="Times New Roman" charset="0"/>
                          <a:ea typeface="Times New Roman" charset="0"/>
                          <a:cs typeface="Times New Roman" charset="0"/>
                        </a:rPr>
                        <a:t>Variable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b</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SE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t</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p</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1188">
                <a:tc>
                  <a:txBody>
                    <a:bodyPr/>
                    <a:lstStyle/>
                    <a:p>
                      <a:r>
                        <a:rPr lang="en-US" dirty="0">
                          <a:latin typeface="Times New Roman" charset="0"/>
                          <a:ea typeface="Times New Roman" charset="0"/>
                          <a:cs typeface="Times New Roman" charset="0"/>
                        </a:rPr>
                        <a:t>Intercept</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27.78</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0.05</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611.94</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&lt;0.001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31188">
                <a:tc>
                  <a:txBody>
                    <a:bodyPr/>
                    <a:lstStyle/>
                    <a:p>
                      <a:r>
                        <a:rPr lang="en-US" dirty="0">
                          <a:latin typeface="Times New Roman" charset="0"/>
                          <a:ea typeface="Times New Roman" charset="0"/>
                          <a:cs typeface="Times New Roman" charset="0"/>
                        </a:rPr>
                        <a:t>Tarsus</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1.02</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0.05</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22.37</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&lt;0.001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6096000" y="3823558"/>
            <a:ext cx="5789003" cy="923330"/>
          </a:xfrm>
          <a:prstGeom prst="rect">
            <a:avLst/>
          </a:prstGeom>
          <a:noFill/>
        </p:spPr>
        <p:txBody>
          <a:bodyPr wrap="square" rtlCol="0">
            <a:spAutoFit/>
          </a:bodyPr>
          <a:lstStyle/>
          <a:p>
            <a:r>
              <a:rPr lang="en-US" b="1" dirty="0">
                <a:latin typeface="Times New Roman" charset="0"/>
                <a:ea typeface="Times New Roman" charset="0"/>
                <a:cs typeface="Times New Roman" charset="0"/>
              </a:rPr>
              <a:t>Table 1: </a:t>
            </a:r>
            <a:r>
              <a:rPr lang="en-US" dirty="0">
                <a:latin typeface="Times New Roman" charset="0"/>
                <a:ea typeface="Times New Roman" charset="0"/>
                <a:cs typeface="Times New Roman" charset="0"/>
              </a:rPr>
              <a:t>Results from a linear model explaining body mass of Lundy sparrows with tarsus length. Tarsus length was z-standardized. N = 1646.</a:t>
            </a:r>
          </a:p>
        </p:txBody>
      </p:sp>
      <p:sp>
        <p:nvSpPr>
          <p:cNvPr id="5" name="Oval 4"/>
          <p:cNvSpPr/>
          <p:nvPr/>
        </p:nvSpPr>
        <p:spPr>
          <a:xfrm>
            <a:off x="7123596" y="5316139"/>
            <a:ext cx="3878701" cy="13156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30296" y="170616"/>
            <a:ext cx="5454707" cy="2585323"/>
          </a:xfrm>
          <a:prstGeom prst="rect">
            <a:avLst/>
          </a:prstGeom>
          <a:noFill/>
        </p:spPr>
        <p:txBody>
          <a:bodyPr wrap="square" rtlCol="0">
            <a:spAutoFit/>
          </a:bodyPr>
          <a:lstStyle/>
          <a:p>
            <a:pPr marL="285750" indent="-285750">
              <a:buFontTx/>
              <a:buChar char="-"/>
            </a:pPr>
            <a:r>
              <a:rPr lang="en-US" dirty="0"/>
              <a:t>Clear headers!</a:t>
            </a:r>
          </a:p>
          <a:p>
            <a:pPr marL="285750" indent="-285750">
              <a:buFontTx/>
              <a:buChar char="-"/>
            </a:pPr>
            <a:r>
              <a:rPr lang="en-US" dirty="0"/>
              <a:t>Headers of columns center aligned!</a:t>
            </a:r>
          </a:p>
          <a:p>
            <a:pPr marL="285750" indent="-285750">
              <a:buFontTx/>
              <a:buChar char="-"/>
            </a:pPr>
            <a:r>
              <a:rPr lang="en-US" dirty="0"/>
              <a:t>Always report all variables in the model. Don’t be selective!</a:t>
            </a:r>
          </a:p>
          <a:p>
            <a:pPr marL="285750" indent="-285750">
              <a:buFontTx/>
              <a:buChar char="-"/>
            </a:pPr>
            <a:r>
              <a:rPr lang="en-US" dirty="0"/>
              <a:t>Right align first column!</a:t>
            </a:r>
          </a:p>
          <a:p>
            <a:pPr marL="285750" indent="-285750">
              <a:buFontTx/>
              <a:buChar char="-"/>
            </a:pPr>
            <a:r>
              <a:rPr lang="en-US" dirty="0"/>
              <a:t>Left align numbers!</a:t>
            </a:r>
          </a:p>
          <a:p>
            <a:pPr marL="285750" indent="-285750">
              <a:buFontTx/>
              <a:buChar char="-"/>
            </a:pPr>
            <a:r>
              <a:rPr lang="en-US" dirty="0"/>
              <a:t>Round to two digits (or what else is biologically reasonable)! </a:t>
            </a:r>
          </a:p>
          <a:p>
            <a:pPr marL="285750" indent="-285750">
              <a:buFontTx/>
              <a:buChar char="-"/>
            </a:pPr>
            <a:r>
              <a:rPr lang="en-US" dirty="0"/>
              <a:t>Always report parameter estimates (b)</a:t>
            </a:r>
          </a:p>
        </p:txBody>
      </p:sp>
    </p:spTree>
    <p:extLst>
      <p:ext uri="{BB962C8B-B14F-4D97-AF65-F5344CB8AC3E}">
        <p14:creationId xmlns:p14="http://schemas.microsoft.com/office/powerpoint/2010/main" val="1429958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The tarsi of the sparrows were on average 18.5mm long (SD 0.86, range: 15.00–21.10). I found a positive, statistically significant association between mass and tarsus (Table 1). An increase in 1SD Tarsus length meant an increase of 1.02g in body mass.</a:t>
            </a:r>
          </a:p>
        </p:txBody>
      </p:sp>
      <p:graphicFrame>
        <p:nvGraphicFramePr>
          <p:cNvPr id="4" name="Table 3"/>
          <p:cNvGraphicFramePr>
            <a:graphicFrameLocks noGrp="1"/>
          </p:cNvGraphicFramePr>
          <p:nvPr/>
        </p:nvGraphicFramePr>
        <p:xfrm>
          <a:off x="6096000" y="4746888"/>
          <a:ext cx="5401185" cy="1884918"/>
        </p:xfrm>
        <a:graphic>
          <a:graphicData uri="http://schemas.openxmlformats.org/drawingml/2006/table">
            <a:tbl>
              <a:tblPr firstRow="1" bandRow="1">
                <a:tableStyleId>{2D5ABB26-0587-4C30-8999-92F81FD0307C}</a:tableStyleId>
              </a:tblPr>
              <a:tblGrid>
                <a:gridCol w="1080237">
                  <a:extLst>
                    <a:ext uri="{9D8B030D-6E8A-4147-A177-3AD203B41FA5}">
                      <a16:colId xmlns:a16="http://schemas.microsoft.com/office/drawing/2014/main" val="20000"/>
                    </a:ext>
                  </a:extLst>
                </a:gridCol>
                <a:gridCol w="1080237">
                  <a:extLst>
                    <a:ext uri="{9D8B030D-6E8A-4147-A177-3AD203B41FA5}">
                      <a16:colId xmlns:a16="http://schemas.microsoft.com/office/drawing/2014/main" val="20001"/>
                    </a:ext>
                  </a:extLst>
                </a:gridCol>
                <a:gridCol w="1080237">
                  <a:extLst>
                    <a:ext uri="{9D8B030D-6E8A-4147-A177-3AD203B41FA5}">
                      <a16:colId xmlns:a16="http://schemas.microsoft.com/office/drawing/2014/main" val="20002"/>
                    </a:ext>
                  </a:extLst>
                </a:gridCol>
                <a:gridCol w="1080237">
                  <a:extLst>
                    <a:ext uri="{9D8B030D-6E8A-4147-A177-3AD203B41FA5}">
                      <a16:colId xmlns:a16="http://schemas.microsoft.com/office/drawing/2014/main" val="20003"/>
                    </a:ext>
                  </a:extLst>
                </a:gridCol>
                <a:gridCol w="1080237">
                  <a:extLst>
                    <a:ext uri="{9D8B030D-6E8A-4147-A177-3AD203B41FA5}">
                      <a16:colId xmlns:a16="http://schemas.microsoft.com/office/drawing/2014/main" val="20004"/>
                    </a:ext>
                  </a:extLst>
                </a:gridCol>
              </a:tblGrid>
              <a:tr h="622542">
                <a:tc>
                  <a:txBody>
                    <a:bodyPr/>
                    <a:lstStyle/>
                    <a:p>
                      <a:pPr algn="ctr"/>
                      <a:r>
                        <a:rPr lang="en-US" dirty="0">
                          <a:latin typeface="Times New Roman" charset="0"/>
                          <a:ea typeface="Times New Roman" charset="0"/>
                          <a:cs typeface="Times New Roman" charset="0"/>
                        </a:rPr>
                        <a:t>Variable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b</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SE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t</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p</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1188">
                <a:tc>
                  <a:txBody>
                    <a:bodyPr/>
                    <a:lstStyle/>
                    <a:p>
                      <a:r>
                        <a:rPr lang="en-US" dirty="0">
                          <a:latin typeface="Times New Roman" charset="0"/>
                          <a:ea typeface="Times New Roman" charset="0"/>
                          <a:cs typeface="Times New Roman" charset="0"/>
                        </a:rPr>
                        <a:t>Intercept</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27.78</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0.05</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611.94</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&lt;0.001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31188">
                <a:tc>
                  <a:txBody>
                    <a:bodyPr/>
                    <a:lstStyle/>
                    <a:p>
                      <a:r>
                        <a:rPr lang="en-US" dirty="0">
                          <a:latin typeface="Times New Roman" charset="0"/>
                          <a:ea typeface="Times New Roman" charset="0"/>
                          <a:cs typeface="Times New Roman" charset="0"/>
                        </a:rPr>
                        <a:t>Tarsus</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1.02</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0.05</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22.37</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&lt;0.001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6096000" y="3823558"/>
            <a:ext cx="5789003" cy="923330"/>
          </a:xfrm>
          <a:prstGeom prst="rect">
            <a:avLst/>
          </a:prstGeom>
          <a:noFill/>
        </p:spPr>
        <p:txBody>
          <a:bodyPr wrap="square" rtlCol="0">
            <a:spAutoFit/>
          </a:bodyPr>
          <a:lstStyle/>
          <a:p>
            <a:r>
              <a:rPr lang="en-US" b="1" dirty="0">
                <a:latin typeface="Times New Roman" charset="0"/>
                <a:ea typeface="Times New Roman" charset="0"/>
                <a:cs typeface="Times New Roman" charset="0"/>
              </a:rPr>
              <a:t>Table 1: </a:t>
            </a:r>
            <a:r>
              <a:rPr lang="en-US" dirty="0">
                <a:latin typeface="Times New Roman" charset="0"/>
                <a:ea typeface="Times New Roman" charset="0"/>
                <a:cs typeface="Times New Roman" charset="0"/>
              </a:rPr>
              <a:t>Results from a linear model explaining body mass of Lundy sparrows with tarsus length. Tarsus length was z-standardized. N = 1646.</a:t>
            </a:r>
          </a:p>
        </p:txBody>
      </p:sp>
      <p:sp>
        <p:nvSpPr>
          <p:cNvPr id="5" name="Oval 4"/>
          <p:cNvSpPr/>
          <p:nvPr/>
        </p:nvSpPr>
        <p:spPr>
          <a:xfrm>
            <a:off x="9888793" y="5316139"/>
            <a:ext cx="2123768" cy="13156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30296" y="170616"/>
            <a:ext cx="5454707" cy="2862322"/>
          </a:xfrm>
          <a:prstGeom prst="rect">
            <a:avLst/>
          </a:prstGeom>
          <a:noFill/>
        </p:spPr>
        <p:txBody>
          <a:bodyPr wrap="square" rtlCol="0">
            <a:spAutoFit/>
          </a:bodyPr>
          <a:lstStyle/>
          <a:p>
            <a:pPr marL="285750" indent="-285750">
              <a:buFontTx/>
              <a:buChar char="-"/>
            </a:pPr>
            <a:r>
              <a:rPr lang="en-US" dirty="0"/>
              <a:t>Clear headers!</a:t>
            </a:r>
          </a:p>
          <a:p>
            <a:pPr marL="285750" indent="-285750">
              <a:buFontTx/>
              <a:buChar char="-"/>
            </a:pPr>
            <a:r>
              <a:rPr lang="en-US" dirty="0"/>
              <a:t>Headers of columns center aligned!</a:t>
            </a:r>
          </a:p>
          <a:p>
            <a:pPr marL="285750" indent="-285750">
              <a:buFontTx/>
              <a:buChar char="-"/>
            </a:pPr>
            <a:r>
              <a:rPr lang="en-US" dirty="0"/>
              <a:t>Always report all variables in the model. Don’t be selective!</a:t>
            </a:r>
          </a:p>
          <a:p>
            <a:pPr marL="285750" indent="-285750">
              <a:buFontTx/>
              <a:buChar char="-"/>
            </a:pPr>
            <a:r>
              <a:rPr lang="en-US" dirty="0"/>
              <a:t>Right align first column!</a:t>
            </a:r>
          </a:p>
          <a:p>
            <a:pPr marL="285750" indent="-285750">
              <a:buFontTx/>
              <a:buChar char="-"/>
            </a:pPr>
            <a:r>
              <a:rPr lang="en-US" dirty="0"/>
              <a:t>Left align numbers!</a:t>
            </a:r>
          </a:p>
          <a:p>
            <a:pPr marL="285750" indent="-285750">
              <a:buFontTx/>
              <a:buChar char="-"/>
            </a:pPr>
            <a:r>
              <a:rPr lang="en-US" dirty="0"/>
              <a:t>Round to two digits (or what else is biologically reasonable)! </a:t>
            </a:r>
          </a:p>
          <a:p>
            <a:pPr marL="285750" indent="-285750">
              <a:buFontTx/>
              <a:buChar char="-"/>
            </a:pPr>
            <a:r>
              <a:rPr lang="en-US" dirty="0"/>
              <a:t>Always report parameter estimates (b)</a:t>
            </a:r>
          </a:p>
          <a:p>
            <a:pPr marL="285750" indent="-285750">
              <a:buFontTx/>
              <a:buChar char="-"/>
            </a:pPr>
            <a:r>
              <a:rPr lang="en-US" dirty="0"/>
              <a:t>Report meaningful p-values (no e-16 </a:t>
            </a:r>
            <a:r>
              <a:rPr lang="en-US" dirty="0" err="1"/>
              <a:t>bs</a:t>
            </a:r>
            <a:r>
              <a:rPr lang="en-US" dirty="0"/>
              <a:t> or similar)!</a:t>
            </a:r>
          </a:p>
        </p:txBody>
      </p:sp>
    </p:spTree>
    <p:extLst>
      <p:ext uri="{BB962C8B-B14F-4D97-AF65-F5344CB8AC3E}">
        <p14:creationId xmlns:p14="http://schemas.microsoft.com/office/powerpoint/2010/main" val="1599577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a:t>
            </a:r>
          </a:p>
        </p:txBody>
      </p:sp>
      <p:sp>
        <p:nvSpPr>
          <p:cNvPr id="3" name="Content Placeholder 2"/>
          <p:cNvSpPr>
            <a:spLocks noGrp="1"/>
          </p:cNvSpPr>
          <p:nvPr>
            <p:ph idx="1"/>
          </p:nvPr>
        </p:nvSpPr>
        <p:spPr>
          <a:xfrm>
            <a:off x="179439" y="1690688"/>
            <a:ext cx="5916561" cy="4351338"/>
          </a:xfrm>
        </p:spPr>
        <p:txBody>
          <a:bodyPr>
            <a:normAutofit lnSpcReduction="10000"/>
          </a:bodyPr>
          <a:lstStyle/>
          <a:p>
            <a:pPr marL="0" indent="0">
              <a:buNone/>
            </a:pPr>
            <a:r>
              <a:rPr lang="en-US" dirty="0"/>
              <a:t>Results:</a:t>
            </a:r>
          </a:p>
          <a:p>
            <a:pPr marL="0" indent="0">
              <a:buNone/>
            </a:pPr>
            <a:r>
              <a:rPr lang="en-US" dirty="0"/>
              <a:t>I used data from 1646 observations. The sparrows weighed on average 27.78 g (SD 2.10, range: 18.60–36.20). The tarsi of the sparrows were on average 18.5mm long (SD 0.86, range: 15.00–21.10). I found a positive, statistically significant association between mass and tarsus (Table 1). An increase in 1SD Tarsus length meant an increase of 1.02g in body mass.</a:t>
            </a:r>
          </a:p>
        </p:txBody>
      </p:sp>
      <p:graphicFrame>
        <p:nvGraphicFramePr>
          <p:cNvPr id="4" name="Table 3"/>
          <p:cNvGraphicFramePr>
            <a:graphicFrameLocks noGrp="1"/>
          </p:cNvGraphicFramePr>
          <p:nvPr/>
        </p:nvGraphicFramePr>
        <p:xfrm>
          <a:off x="6096000" y="4746888"/>
          <a:ext cx="5401185" cy="1884918"/>
        </p:xfrm>
        <a:graphic>
          <a:graphicData uri="http://schemas.openxmlformats.org/drawingml/2006/table">
            <a:tbl>
              <a:tblPr firstRow="1" bandRow="1">
                <a:tableStyleId>{2D5ABB26-0587-4C30-8999-92F81FD0307C}</a:tableStyleId>
              </a:tblPr>
              <a:tblGrid>
                <a:gridCol w="1080237">
                  <a:extLst>
                    <a:ext uri="{9D8B030D-6E8A-4147-A177-3AD203B41FA5}">
                      <a16:colId xmlns:a16="http://schemas.microsoft.com/office/drawing/2014/main" val="20000"/>
                    </a:ext>
                  </a:extLst>
                </a:gridCol>
                <a:gridCol w="1080237">
                  <a:extLst>
                    <a:ext uri="{9D8B030D-6E8A-4147-A177-3AD203B41FA5}">
                      <a16:colId xmlns:a16="http://schemas.microsoft.com/office/drawing/2014/main" val="20001"/>
                    </a:ext>
                  </a:extLst>
                </a:gridCol>
                <a:gridCol w="1080237">
                  <a:extLst>
                    <a:ext uri="{9D8B030D-6E8A-4147-A177-3AD203B41FA5}">
                      <a16:colId xmlns:a16="http://schemas.microsoft.com/office/drawing/2014/main" val="20002"/>
                    </a:ext>
                  </a:extLst>
                </a:gridCol>
                <a:gridCol w="1080237">
                  <a:extLst>
                    <a:ext uri="{9D8B030D-6E8A-4147-A177-3AD203B41FA5}">
                      <a16:colId xmlns:a16="http://schemas.microsoft.com/office/drawing/2014/main" val="20003"/>
                    </a:ext>
                  </a:extLst>
                </a:gridCol>
                <a:gridCol w="1080237">
                  <a:extLst>
                    <a:ext uri="{9D8B030D-6E8A-4147-A177-3AD203B41FA5}">
                      <a16:colId xmlns:a16="http://schemas.microsoft.com/office/drawing/2014/main" val="20004"/>
                    </a:ext>
                  </a:extLst>
                </a:gridCol>
              </a:tblGrid>
              <a:tr h="622542">
                <a:tc>
                  <a:txBody>
                    <a:bodyPr/>
                    <a:lstStyle/>
                    <a:p>
                      <a:pPr algn="ctr"/>
                      <a:r>
                        <a:rPr lang="en-US" dirty="0">
                          <a:latin typeface="Times New Roman" charset="0"/>
                          <a:ea typeface="Times New Roman" charset="0"/>
                          <a:cs typeface="Times New Roman" charset="0"/>
                        </a:rPr>
                        <a:t>Variable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b</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SE</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t</a:t>
                      </a:r>
                    </a:p>
                  </a:txBody>
                  <a:tcPr>
                    <a:lnB w="12700" cap="flat" cmpd="sng" algn="ctr">
                      <a:solidFill>
                        <a:schemeClr val="tx1"/>
                      </a:solidFill>
                      <a:prstDash val="solid"/>
                      <a:round/>
                      <a:headEnd type="none" w="med" len="med"/>
                      <a:tailEnd type="none" w="med" len="med"/>
                    </a:lnB>
                  </a:tcPr>
                </a:tc>
                <a:tc>
                  <a:txBody>
                    <a:bodyPr/>
                    <a:lstStyle/>
                    <a:p>
                      <a:pPr algn="ctr"/>
                      <a:r>
                        <a:rPr lang="en-US" i="1" dirty="0">
                          <a:latin typeface="Times New Roman" charset="0"/>
                          <a:ea typeface="Times New Roman" charset="0"/>
                          <a:cs typeface="Times New Roman" charset="0"/>
                        </a:rPr>
                        <a:t>p</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1188">
                <a:tc>
                  <a:txBody>
                    <a:bodyPr/>
                    <a:lstStyle/>
                    <a:p>
                      <a:r>
                        <a:rPr lang="en-US" dirty="0">
                          <a:latin typeface="Times New Roman" charset="0"/>
                          <a:ea typeface="Times New Roman" charset="0"/>
                          <a:cs typeface="Times New Roman" charset="0"/>
                        </a:rPr>
                        <a:t>Intercept</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27.78</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0.05</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611.94</a:t>
                      </a:r>
                    </a:p>
                  </a:txBody>
                  <a:tcPr>
                    <a:lnT w="12700" cap="flat" cmpd="sng" algn="ctr">
                      <a:solidFill>
                        <a:schemeClr val="tx1"/>
                      </a:solidFill>
                      <a:prstDash val="solid"/>
                      <a:round/>
                      <a:headEnd type="none" w="med" len="med"/>
                      <a:tailEnd type="none" w="med" len="med"/>
                    </a:lnT>
                  </a:tcPr>
                </a:tc>
                <a:tc>
                  <a:txBody>
                    <a:bodyPr/>
                    <a:lstStyle/>
                    <a:p>
                      <a:pPr algn="r"/>
                      <a:r>
                        <a:rPr lang="en-US" dirty="0">
                          <a:latin typeface="Times New Roman" charset="0"/>
                          <a:ea typeface="Times New Roman" charset="0"/>
                          <a:cs typeface="Times New Roman" charset="0"/>
                        </a:rPr>
                        <a:t>&lt;0.001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31188">
                <a:tc>
                  <a:txBody>
                    <a:bodyPr/>
                    <a:lstStyle/>
                    <a:p>
                      <a:r>
                        <a:rPr lang="en-US" dirty="0">
                          <a:latin typeface="Times New Roman" charset="0"/>
                          <a:ea typeface="Times New Roman" charset="0"/>
                          <a:cs typeface="Times New Roman" charset="0"/>
                        </a:rPr>
                        <a:t>Tarsus</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1.02</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0.05</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22.37</a:t>
                      </a:r>
                    </a:p>
                  </a:txBody>
                  <a:tcPr>
                    <a:lnB w="12700" cap="flat" cmpd="sng" algn="ctr">
                      <a:solidFill>
                        <a:schemeClr val="tx1"/>
                      </a:solidFill>
                      <a:prstDash val="solid"/>
                      <a:round/>
                      <a:headEnd type="none" w="med" len="med"/>
                      <a:tailEnd type="none" w="med" len="med"/>
                    </a:lnB>
                  </a:tcPr>
                </a:tc>
                <a:tc>
                  <a:txBody>
                    <a:bodyPr/>
                    <a:lstStyle/>
                    <a:p>
                      <a:pPr algn="r"/>
                      <a:r>
                        <a:rPr lang="en-US" dirty="0">
                          <a:latin typeface="Times New Roman" charset="0"/>
                          <a:ea typeface="Times New Roman" charset="0"/>
                          <a:cs typeface="Times New Roman" charset="0"/>
                        </a:rPr>
                        <a:t>&lt;0.001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6096000" y="3823558"/>
            <a:ext cx="5789003" cy="923330"/>
          </a:xfrm>
          <a:prstGeom prst="rect">
            <a:avLst/>
          </a:prstGeom>
          <a:noFill/>
        </p:spPr>
        <p:txBody>
          <a:bodyPr wrap="square" rtlCol="0">
            <a:spAutoFit/>
          </a:bodyPr>
          <a:lstStyle/>
          <a:p>
            <a:r>
              <a:rPr lang="en-US" b="1" dirty="0">
                <a:latin typeface="Times New Roman" charset="0"/>
                <a:ea typeface="Times New Roman" charset="0"/>
                <a:cs typeface="Times New Roman" charset="0"/>
              </a:rPr>
              <a:t>Table 1: </a:t>
            </a:r>
            <a:r>
              <a:rPr lang="en-US" dirty="0">
                <a:latin typeface="Times New Roman" charset="0"/>
                <a:ea typeface="Times New Roman" charset="0"/>
                <a:cs typeface="Times New Roman" charset="0"/>
              </a:rPr>
              <a:t>Results from a linear model explaining body mass of Lundy sparrows with tarsus length. Tarsus length was z-standardized. N = 1646.</a:t>
            </a:r>
          </a:p>
        </p:txBody>
      </p:sp>
      <p:sp>
        <p:nvSpPr>
          <p:cNvPr id="5" name="Oval 4"/>
          <p:cNvSpPr/>
          <p:nvPr/>
        </p:nvSpPr>
        <p:spPr>
          <a:xfrm>
            <a:off x="5902222" y="3823559"/>
            <a:ext cx="5788742" cy="1520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30296" y="170616"/>
            <a:ext cx="5454707" cy="3693319"/>
          </a:xfrm>
          <a:prstGeom prst="rect">
            <a:avLst/>
          </a:prstGeom>
          <a:noFill/>
        </p:spPr>
        <p:txBody>
          <a:bodyPr wrap="square" rtlCol="0">
            <a:spAutoFit/>
          </a:bodyPr>
          <a:lstStyle/>
          <a:p>
            <a:pPr marL="285750" indent="-285750">
              <a:buFontTx/>
              <a:buChar char="-"/>
            </a:pPr>
            <a:r>
              <a:rPr lang="en-US" dirty="0"/>
              <a:t>Clear headers!</a:t>
            </a:r>
          </a:p>
          <a:p>
            <a:pPr marL="285750" indent="-285750">
              <a:buFontTx/>
              <a:buChar char="-"/>
            </a:pPr>
            <a:r>
              <a:rPr lang="en-US" dirty="0"/>
              <a:t>Headers of columns center aligned!</a:t>
            </a:r>
          </a:p>
          <a:p>
            <a:pPr marL="285750" indent="-285750">
              <a:buFontTx/>
              <a:buChar char="-"/>
            </a:pPr>
            <a:r>
              <a:rPr lang="en-US" dirty="0"/>
              <a:t>Always report all variables in the model. Don’t be selective!</a:t>
            </a:r>
          </a:p>
          <a:p>
            <a:pPr marL="285750" indent="-285750">
              <a:buFontTx/>
              <a:buChar char="-"/>
            </a:pPr>
            <a:r>
              <a:rPr lang="en-US" dirty="0"/>
              <a:t>Right align first column!</a:t>
            </a:r>
          </a:p>
          <a:p>
            <a:pPr marL="285750" indent="-285750">
              <a:buFontTx/>
              <a:buChar char="-"/>
            </a:pPr>
            <a:r>
              <a:rPr lang="en-US" dirty="0"/>
              <a:t>Left align numbers!</a:t>
            </a:r>
          </a:p>
          <a:p>
            <a:pPr marL="285750" indent="-285750">
              <a:buFontTx/>
              <a:buChar char="-"/>
            </a:pPr>
            <a:r>
              <a:rPr lang="en-US" dirty="0"/>
              <a:t>Round to two digits (or what else is biologically reasonable)! </a:t>
            </a:r>
          </a:p>
          <a:p>
            <a:pPr marL="285750" indent="-285750">
              <a:buFontTx/>
              <a:buChar char="-"/>
            </a:pPr>
            <a:r>
              <a:rPr lang="en-US" dirty="0"/>
              <a:t>Always report parameter estimates (b)</a:t>
            </a:r>
          </a:p>
          <a:p>
            <a:pPr marL="285750" indent="-285750">
              <a:buFontTx/>
              <a:buChar char="-"/>
            </a:pPr>
            <a:r>
              <a:rPr lang="en-US" dirty="0"/>
              <a:t>Report meaningful p-values (no e-16 </a:t>
            </a:r>
            <a:r>
              <a:rPr lang="en-US" dirty="0" err="1"/>
              <a:t>bs</a:t>
            </a:r>
            <a:r>
              <a:rPr lang="en-US" dirty="0"/>
              <a:t> or similar)!</a:t>
            </a:r>
          </a:p>
          <a:p>
            <a:pPr marL="285750" indent="-285750">
              <a:buFontTx/>
              <a:buChar char="-"/>
            </a:pPr>
            <a:r>
              <a:rPr lang="en-US" dirty="0"/>
              <a:t>Table legend goes on top of tables (below figures)</a:t>
            </a:r>
          </a:p>
          <a:p>
            <a:pPr marL="285750" indent="-285750">
              <a:buFontTx/>
              <a:buChar char="-"/>
            </a:pPr>
            <a:r>
              <a:rPr lang="en-US" dirty="0"/>
              <a:t>Table legend should be self-explanatory without </a:t>
            </a:r>
            <a:r>
              <a:rPr lang="en-US" dirty="0" err="1"/>
              <a:t>refering</a:t>
            </a:r>
            <a:r>
              <a:rPr lang="en-US" dirty="0"/>
              <a:t> to text!</a:t>
            </a:r>
          </a:p>
        </p:txBody>
      </p:sp>
    </p:spTree>
    <p:extLst>
      <p:ext uri="{BB962C8B-B14F-4D97-AF65-F5344CB8AC3E}">
        <p14:creationId xmlns:p14="http://schemas.microsoft.com/office/powerpoint/2010/main" val="1109790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 – take home</a:t>
            </a:r>
          </a:p>
        </p:txBody>
      </p:sp>
      <p:sp>
        <p:nvSpPr>
          <p:cNvPr id="3" name="Content Placeholder 2"/>
          <p:cNvSpPr>
            <a:spLocks noGrp="1"/>
          </p:cNvSpPr>
          <p:nvPr>
            <p:ph idx="1"/>
          </p:nvPr>
        </p:nvSpPr>
        <p:spPr/>
        <p:txBody>
          <a:bodyPr/>
          <a:lstStyle/>
          <a:p>
            <a:r>
              <a:rPr lang="en-US" dirty="0"/>
              <a:t>Methods:</a:t>
            </a:r>
          </a:p>
          <a:p>
            <a:r>
              <a:rPr lang="en-US" dirty="0"/>
              <a:t>Always describe *all analyses you present in results. Be precise and specific. Describe what’s the response variable. Say what is the explanatory variable, and say WHY you used those. Give the units. Say when you standardize, and WHY. </a:t>
            </a:r>
          </a:p>
          <a:p>
            <a:r>
              <a:rPr lang="en-US" dirty="0"/>
              <a:t>Justify, justify, justify.</a:t>
            </a:r>
          </a:p>
          <a:p>
            <a:endParaRPr lang="en-US" dirty="0"/>
          </a:p>
          <a:p>
            <a:endParaRPr lang="en-US" dirty="0"/>
          </a:p>
        </p:txBody>
      </p:sp>
    </p:spTree>
    <p:extLst>
      <p:ext uri="{BB962C8B-B14F-4D97-AF65-F5344CB8AC3E}">
        <p14:creationId xmlns:p14="http://schemas.microsoft.com/office/powerpoint/2010/main" val="594384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report – take home</a:t>
            </a:r>
          </a:p>
        </p:txBody>
      </p:sp>
      <p:sp>
        <p:nvSpPr>
          <p:cNvPr id="3" name="Content Placeholder 2"/>
          <p:cNvSpPr>
            <a:spLocks noGrp="1"/>
          </p:cNvSpPr>
          <p:nvPr>
            <p:ph idx="1"/>
          </p:nvPr>
        </p:nvSpPr>
        <p:spPr/>
        <p:txBody>
          <a:bodyPr/>
          <a:lstStyle/>
          <a:p>
            <a:r>
              <a:rPr lang="en-US" dirty="0"/>
              <a:t>Results:</a:t>
            </a:r>
          </a:p>
          <a:p>
            <a:r>
              <a:rPr lang="en-US" dirty="0"/>
              <a:t>Start with describing the dataset.</a:t>
            </a:r>
          </a:p>
          <a:p>
            <a:r>
              <a:rPr lang="en-US" dirty="0"/>
              <a:t>Sample size, mean, range, missing values </a:t>
            </a:r>
            <a:r>
              <a:rPr lang="en-US" dirty="0" err="1"/>
              <a:t>ect</a:t>
            </a:r>
            <a:r>
              <a:rPr lang="en-US" dirty="0"/>
              <a:t>.</a:t>
            </a:r>
          </a:p>
          <a:p>
            <a:r>
              <a:rPr lang="en-US" dirty="0"/>
              <a:t>Explain results of each analysis</a:t>
            </a:r>
          </a:p>
          <a:p>
            <a:r>
              <a:rPr lang="en-US" dirty="0"/>
              <a:t>Make nice tables and think before copy/pasting values from R!</a:t>
            </a:r>
          </a:p>
          <a:p>
            <a:r>
              <a:rPr lang="en-US" dirty="0"/>
              <a:t>Legends need be self-explanatory!</a:t>
            </a:r>
          </a:p>
          <a:p>
            <a:endParaRPr lang="en-US" dirty="0"/>
          </a:p>
          <a:p>
            <a:endParaRPr lang="en-US" dirty="0"/>
          </a:p>
        </p:txBody>
      </p:sp>
    </p:spTree>
    <p:extLst>
      <p:ext uri="{BB962C8B-B14F-4D97-AF65-F5344CB8AC3E}">
        <p14:creationId xmlns:p14="http://schemas.microsoft.com/office/powerpoint/2010/main" val="362689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011" y="0"/>
            <a:ext cx="4633137" cy="5295014"/>
          </a:xfrm>
          <a:prstGeom prst="rect">
            <a:avLst/>
          </a:prstGeom>
        </p:spPr>
      </p:pic>
      <p:cxnSp>
        <p:nvCxnSpPr>
          <p:cNvPr id="6" name="Straight Connector 5"/>
          <p:cNvCxnSpPr/>
          <p:nvPr/>
        </p:nvCxnSpPr>
        <p:spPr>
          <a:xfrm flipV="1">
            <a:off x="7559749" y="546755"/>
            <a:ext cx="3516746" cy="28944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8059918" y="2780907"/>
            <a:ext cx="9426" cy="2450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351390" y="1574276"/>
            <a:ext cx="0" cy="41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8897688" y="2305461"/>
            <a:ext cx="10998" cy="75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1068640" y="546755"/>
            <a:ext cx="7855" cy="1806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493973" y="2647507"/>
            <a:ext cx="7855" cy="5591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484882" y="540618"/>
            <a:ext cx="3591613" cy="6137"/>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477027" y="758744"/>
            <a:ext cx="3591613" cy="6137"/>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477027" y="1536830"/>
            <a:ext cx="1874363" cy="9404"/>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7435666" y="1973102"/>
            <a:ext cx="1874363" cy="9404"/>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7496889" y="2674334"/>
            <a:ext cx="997084" cy="335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456935" y="3203325"/>
            <a:ext cx="997084" cy="335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753116" y="2781801"/>
            <a:ext cx="265707" cy="286186"/>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2" name="Rectangle 31"/>
          <p:cNvSpPr/>
          <p:nvPr/>
        </p:nvSpPr>
        <p:spPr>
          <a:xfrm>
            <a:off x="8485500" y="2683505"/>
            <a:ext cx="488572" cy="534567"/>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Rectangle 32"/>
          <p:cNvSpPr/>
          <p:nvPr/>
        </p:nvSpPr>
        <p:spPr>
          <a:xfrm>
            <a:off x="8876240" y="1556843"/>
            <a:ext cx="424973" cy="440411"/>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4" name="Rectangle 33"/>
          <p:cNvSpPr/>
          <p:nvPr/>
        </p:nvSpPr>
        <p:spPr>
          <a:xfrm>
            <a:off x="8817941" y="2285136"/>
            <a:ext cx="88563" cy="88661"/>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Rectangle 34"/>
          <p:cNvSpPr/>
          <p:nvPr/>
        </p:nvSpPr>
        <p:spPr>
          <a:xfrm>
            <a:off x="10845582" y="567641"/>
            <a:ext cx="193562" cy="205852"/>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CF2A7FA6-409D-8943-B0BB-20AF565D84C4}"/>
              </a:ext>
            </a:extLst>
          </p:cNvPr>
          <p:cNvGrpSpPr/>
          <p:nvPr/>
        </p:nvGrpSpPr>
        <p:grpSpPr>
          <a:xfrm>
            <a:off x="483770" y="0"/>
            <a:ext cx="4633137" cy="5295014"/>
            <a:chOff x="483770" y="0"/>
            <a:chExt cx="4633137" cy="5295014"/>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770" y="0"/>
              <a:ext cx="4633137" cy="5295014"/>
            </a:xfrm>
            <a:prstGeom prst="rect">
              <a:avLst/>
            </a:prstGeom>
          </p:spPr>
        </p:pic>
        <p:cxnSp>
          <p:nvCxnSpPr>
            <p:cNvPr id="20" name="Straight Connector 19"/>
            <p:cNvCxnSpPr/>
            <p:nvPr/>
          </p:nvCxnSpPr>
          <p:spPr>
            <a:xfrm>
              <a:off x="1083033" y="2248140"/>
              <a:ext cx="3746710" cy="1379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664104" y="2236342"/>
              <a:ext cx="14763" cy="5445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941329" y="1574276"/>
              <a:ext cx="4820" cy="6994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532942" y="2214743"/>
              <a:ext cx="1331" cy="1513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663399" y="727435"/>
              <a:ext cx="541" cy="15463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079888" y="2236342"/>
              <a:ext cx="8844" cy="9703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85361" y="2288483"/>
              <a:ext cx="858625" cy="906009"/>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8" name="Rectangle 27"/>
            <p:cNvSpPr/>
            <p:nvPr/>
          </p:nvSpPr>
          <p:spPr>
            <a:xfrm>
              <a:off x="2206310" y="1589024"/>
              <a:ext cx="697668" cy="662066"/>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9" name="Rectangle 28"/>
            <p:cNvSpPr/>
            <p:nvPr/>
          </p:nvSpPr>
          <p:spPr>
            <a:xfrm>
              <a:off x="2368244" y="2251090"/>
              <a:ext cx="122728" cy="129786"/>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ectangle 29"/>
            <p:cNvSpPr/>
            <p:nvPr/>
          </p:nvSpPr>
          <p:spPr>
            <a:xfrm>
              <a:off x="3025896" y="744084"/>
              <a:ext cx="1599000" cy="1507005"/>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6" name="Rectangle 35"/>
            <p:cNvSpPr/>
            <p:nvPr/>
          </p:nvSpPr>
          <p:spPr>
            <a:xfrm>
              <a:off x="1131489" y="2288484"/>
              <a:ext cx="503119" cy="507171"/>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37" name="TextBox 36"/>
          <p:cNvSpPr txBox="1"/>
          <p:nvPr/>
        </p:nvSpPr>
        <p:spPr>
          <a:xfrm>
            <a:off x="1045682" y="5107186"/>
            <a:ext cx="9993462" cy="646331"/>
          </a:xfrm>
          <a:prstGeom prst="rect">
            <a:avLst/>
          </a:prstGeom>
          <a:noFill/>
        </p:spPr>
        <p:txBody>
          <a:bodyPr wrap="square" rtlCol="0">
            <a:spAutoFit/>
          </a:bodyPr>
          <a:lstStyle/>
          <a:p>
            <a:r>
              <a:rPr lang="en-US" dirty="0"/>
              <a:t>We tested whether the SS of a straight line with slope 0 (b</a:t>
            </a:r>
            <a:r>
              <a:rPr lang="en-US" baseline="-25000" dirty="0"/>
              <a:t>1</a:t>
            </a:r>
            <a:r>
              <a:rPr lang="en-US" dirty="0"/>
              <a:t> = 0) was different from the line we guesstimated, with a </a:t>
            </a:r>
            <a:r>
              <a:rPr lang="en-US"/>
              <a:t>different slope</a:t>
            </a:r>
          </a:p>
        </p:txBody>
      </p:sp>
    </p:spTree>
    <p:extLst>
      <p:ext uri="{BB962C8B-B14F-4D97-AF65-F5344CB8AC3E}">
        <p14:creationId xmlns:p14="http://schemas.microsoft.com/office/powerpoint/2010/main" val="188834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011" y="0"/>
            <a:ext cx="4633137" cy="5295014"/>
          </a:xfrm>
          <a:prstGeom prst="rect">
            <a:avLst/>
          </a:prstGeom>
        </p:spPr>
      </p:pic>
      <p:cxnSp>
        <p:nvCxnSpPr>
          <p:cNvPr id="6" name="Straight Connector 5"/>
          <p:cNvCxnSpPr/>
          <p:nvPr/>
        </p:nvCxnSpPr>
        <p:spPr>
          <a:xfrm flipV="1">
            <a:off x="7559749" y="546755"/>
            <a:ext cx="3516746" cy="28944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8059918" y="2780907"/>
            <a:ext cx="9426" cy="2450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351390" y="1574276"/>
            <a:ext cx="0" cy="41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8897688" y="2305461"/>
            <a:ext cx="10998" cy="75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1068640" y="546755"/>
            <a:ext cx="7855" cy="1806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493973" y="2647507"/>
            <a:ext cx="7855" cy="5591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484882" y="540618"/>
            <a:ext cx="3591613" cy="6137"/>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477027" y="758744"/>
            <a:ext cx="3591613" cy="6137"/>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477027" y="1536830"/>
            <a:ext cx="1874363" cy="9404"/>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7435666" y="1973102"/>
            <a:ext cx="1874363" cy="9404"/>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7496889" y="2674334"/>
            <a:ext cx="997084" cy="335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456935" y="3203325"/>
            <a:ext cx="997084" cy="335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770" y="0"/>
            <a:ext cx="4633137" cy="5295014"/>
          </a:xfrm>
          <a:prstGeom prst="rect">
            <a:avLst/>
          </a:prstGeom>
        </p:spPr>
      </p:pic>
      <p:cxnSp>
        <p:nvCxnSpPr>
          <p:cNvPr id="20" name="Straight Connector 19"/>
          <p:cNvCxnSpPr/>
          <p:nvPr/>
        </p:nvCxnSpPr>
        <p:spPr>
          <a:xfrm>
            <a:off x="1083033" y="2248140"/>
            <a:ext cx="3746710" cy="1379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664104" y="2236342"/>
            <a:ext cx="14763" cy="5445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941329" y="1574276"/>
            <a:ext cx="4820" cy="6994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532942" y="2214743"/>
            <a:ext cx="1331" cy="1513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663399" y="727435"/>
            <a:ext cx="541" cy="15463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079888" y="2236342"/>
            <a:ext cx="8844" cy="9703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85361" y="2288483"/>
            <a:ext cx="858625" cy="906009"/>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8" name="Rectangle 27"/>
          <p:cNvSpPr/>
          <p:nvPr/>
        </p:nvSpPr>
        <p:spPr>
          <a:xfrm>
            <a:off x="2206310" y="1589024"/>
            <a:ext cx="697668" cy="662066"/>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9" name="Rectangle 28"/>
          <p:cNvSpPr/>
          <p:nvPr/>
        </p:nvSpPr>
        <p:spPr>
          <a:xfrm>
            <a:off x="2368244" y="2251090"/>
            <a:ext cx="122728" cy="129786"/>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ectangle 29"/>
          <p:cNvSpPr/>
          <p:nvPr/>
        </p:nvSpPr>
        <p:spPr>
          <a:xfrm>
            <a:off x="3025896" y="744084"/>
            <a:ext cx="1599000" cy="1507005"/>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 name="Rectangle 30"/>
          <p:cNvSpPr/>
          <p:nvPr/>
        </p:nvSpPr>
        <p:spPr>
          <a:xfrm>
            <a:off x="7753116" y="2781801"/>
            <a:ext cx="265707" cy="286186"/>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2" name="Rectangle 31"/>
          <p:cNvSpPr/>
          <p:nvPr/>
        </p:nvSpPr>
        <p:spPr>
          <a:xfrm>
            <a:off x="8485500" y="2683505"/>
            <a:ext cx="488572" cy="534567"/>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Rectangle 32"/>
          <p:cNvSpPr/>
          <p:nvPr/>
        </p:nvSpPr>
        <p:spPr>
          <a:xfrm>
            <a:off x="8876240" y="1556843"/>
            <a:ext cx="424973" cy="440411"/>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4" name="Rectangle 33"/>
          <p:cNvSpPr/>
          <p:nvPr/>
        </p:nvSpPr>
        <p:spPr>
          <a:xfrm>
            <a:off x="8817941" y="2285136"/>
            <a:ext cx="88563" cy="88661"/>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Rectangle 34"/>
          <p:cNvSpPr/>
          <p:nvPr/>
        </p:nvSpPr>
        <p:spPr>
          <a:xfrm>
            <a:off x="10845582" y="567641"/>
            <a:ext cx="193562" cy="205852"/>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6" name="Rectangle 35"/>
          <p:cNvSpPr/>
          <p:nvPr/>
        </p:nvSpPr>
        <p:spPr>
          <a:xfrm>
            <a:off x="1131489" y="2288484"/>
            <a:ext cx="503119" cy="507171"/>
          </a:xfrm>
          <a:prstGeom prst="rect">
            <a:avLst/>
          </a:prstGeom>
          <a:solidFill>
            <a:srgbClr val="FF0000">
              <a:alpha val="1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TextBox 36"/>
          <p:cNvSpPr txBox="1"/>
          <p:nvPr/>
        </p:nvSpPr>
        <p:spPr>
          <a:xfrm>
            <a:off x="1045682" y="5107186"/>
            <a:ext cx="9993462" cy="1477328"/>
          </a:xfrm>
          <a:prstGeom prst="rect">
            <a:avLst/>
          </a:prstGeom>
          <a:noFill/>
        </p:spPr>
        <p:txBody>
          <a:bodyPr wrap="square" rtlCol="0">
            <a:spAutoFit/>
          </a:bodyPr>
          <a:lstStyle/>
          <a:p>
            <a:r>
              <a:rPr lang="en-US" dirty="0"/>
              <a:t>We tested whether the SS of a straight line with slope 0 (b</a:t>
            </a:r>
            <a:r>
              <a:rPr lang="en-US" baseline="-25000" dirty="0"/>
              <a:t>1</a:t>
            </a:r>
            <a:r>
              <a:rPr lang="en-US" dirty="0"/>
              <a:t> = 0) was different from the line we guesstimated, with a different slope</a:t>
            </a:r>
          </a:p>
          <a:p>
            <a:endParaRPr lang="en-US" dirty="0"/>
          </a:p>
          <a:p>
            <a:pPr marL="285750" indent="-285750">
              <a:buFont typeface="Wingdings" charset="2"/>
              <a:buChar char="à"/>
            </a:pPr>
            <a:r>
              <a:rPr lang="en-US" dirty="0">
                <a:sym typeface="Wingdings"/>
              </a:rPr>
              <a:t>Test if slope (b</a:t>
            </a:r>
            <a:r>
              <a:rPr lang="en-US" baseline="-25000" dirty="0">
                <a:sym typeface="Wingdings"/>
              </a:rPr>
              <a:t>1</a:t>
            </a:r>
            <a:r>
              <a:rPr lang="en-US" dirty="0">
                <a:sym typeface="Wingdings"/>
              </a:rPr>
              <a:t>) estimate is different from 0</a:t>
            </a:r>
          </a:p>
          <a:p>
            <a:pPr marL="285750" indent="-285750">
              <a:buFont typeface="Wingdings" charset="2"/>
              <a:buChar char="à"/>
            </a:pPr>
            <a:r>
              <a:rPr lang="en-US" dirty="0">
                <a:sym typeface="Wingdings"/>
              </a:rPr>
              <a:t>T-test!</a:t>
            </a:r>
          </a:p>
        </p:txBody>
      </p:sp>
    </p:spTree>
    <p:extLst>
      <p:ext uri="{BB962C8B-B14F-4D97-AF65-F5344CB8AC3E}">
        <p14:creationId xmlns:p14="http://schemas.microsoft.com/office/powerpoint/2010/main" val="317320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0132E3-F31A-8049-B1D8-6C7640CB4BF9}"/>
              </a:ext>
            </a:extLst>
          </p:cNvPr>
          <p:cNvPicPr>
            <a:picLocks noChangeAspect="1"/>
          </p:cNvPicPr>
          <p:nvPr/>
        </p:nvPicPr>
        <p:blipFill>
          <a:blip r:embed="rId2"/>
          <a:stretch>
            <a:fillRect/>
          </a:stretch>
        </p:blipFill>
        <p:spPr>
          <a:xfrm>
            <a:off x="1476501" y="0"/>
            <a:ext cx="9011887" cy="6657278"/>
          </a:xfrm>
          <a:prstGeom prst="rect">
            <a:avLst/>
          </a:prstGeom>
        </p:spPr>
      </p:pic>
      <p:sp>
        <p:nvSpPr>
          <p:cNvPr id="5" name="Oval 4">
            <a:extLst>
              <a:ext uri="{FF2B5EF4-FFF2-40B4-BE49-F238E27FC236}">
                <a16:creationId xmlns:a16="http://schemas.microsoft.com/office/drawing/2014/main" id="{52337AB5-EB8B-1949-ACD3-CF8145DF80E2}"/>
              </a:ext>
            </a:extLst>
          </p:cNvPr>
          <p:cNvSpPr/>
          <p:nvPr/>
        </p:nvSpPr>
        <p:spPr>
          <a:xfrm>
            <a:off x="2798956" y="3328639"/>
            <a:ext cx="3085171" cy="186782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30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Hypothesis testing in linear models</a:t>
            </a:r>
          </a:p>
        </p:txBody>
      </p:sp>
      <p:sp>
        <p:nvSpPr>
          <p:cNvPr id="5" name="Content Placeholder 4"/>
          <p:cNvSpPr>
            <a:spLocks noGrp="1"/>
          </p:cNvSpPr>
          <p:nvPr>
            <p:ph idx="1"/>
          </p:nvPr>
        </p:nvSpPr>
        <p:spPr/>
        <p:txBody>
          <a:bodyPr/>
          <a:lstStyle/>
          <a:p>
            <a:r>
              <a:rPr lang="en-US" dirty="0"/>
              <a:t>Predicted values:</a:t>
            </a:r>
          </a:p>
          <a:p>
            <a:endParaRPr lang="en-US" dirty="0"/>
          </a:p>
        </p:txBody>
      </p:sp>
      <p:cxnSp>
        <p:nvCxnSpPr>
          <p:cNvPr id="6" name="Straight Arrow Connector 5"/>
          <p:cNvCxnSpPr>
            <a:cxnSpLocks/>
          </p:cNvCxnSpPr>
          <p:nvPr/>
        </p:nvCxnSpPr>
        <p:spPr>
          <a:xfrm flipH="1">
            <a:off x="6177516" y="3604690"/>
            <a:ext cx="499858" cy="10007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8981420" y="4418689"/>
                <a:ext cx="410305" cy="1754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𝜀</m:t>
                      </m:r>
                    </m:oMath>
                  </m:oMathPara>
                </a14:m>
                <a:endParaRPr lang="en-US" dirty="0">
                  <a:solidFill>
                    <a:srgbClr val="FF0000"/>
                  </a:solidFill>
                </a:endParaRP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8981420" y="4418689"/>
                <a:ext cx="410305" cy="1754326"/>
              </a:xfrm>
              <a:prstGeom prst="rect">
                <a:avLst/>
              </a:prstGeom>
              <a:blipFill>
                <a:blip r:embed="rId2"/>
                <a:stretch>
                  <a:fillRect l="-12121" b="-4317"/>
                </a:stretch>
              </a:blipFill>
            </p:spPr>
            <p:txBody>
              <a:bodyPr/>
              <a:lstStyle/>
              <a:p>
                <a:r>
                  <a:rPr lang="en-US">
                    <a:noFill/>
                  </a:rPr>
                  <a:t> </a:t>
                </a:r>
              </a:p>
            </p:txBody>
          </p:sp>
        </mc:Fallback>
      </mc:AlternateContent>
      <p:sp>
        <p:nvSpPr>
          <p:cNvPr id="8" name="TextBox 7"/>
          <p:cNvSpPr txBox="1"/>
          <p:nvPr/>
        </p:nvSpPr>
        <p:spPr>
          <a:xfrm>
            <a:off x="9410303" y="4418689"/>
            <a:ext cx="301686" cy="1754326"/>
          </a:xfrm>
          <a:prstGeom prst="rect">
            <a:avLst/>
          </a:prstGeom>
          <a:noFill/>
        </p:spPr>
        <p:txBody>
          <a:bodyPr wrap="none" rtlCol="0">
            <a:spAutoFit/>
          </a:bodyPr>
          <a:lstStyle/>
          <a:p>
            <a:r>
              <a:rPr lang="en-US" dirty="0"/>
              <a:t>i</a:t>
            </a:r>
          </a:p>
          <a:p>
            <a:r>
              <a:rPr lang="en-US" dirty="0"/>
              <a:t>1</a:t>
            </a:r>
          </a:p>
          <a:p>
            <a:r>
              <a:rPr lang="en-US" dirty="0"/>
              <a:t>2</a:t>
            </a:r>
          </a:p>
          <a:p>
            <a:r>
              <a:rPr lang="en-US" dirty="0"/>
              <a:t>3</a:t>
            </a:r>
          </a:p>
          <a:p>
            <a:r>
              <a:rPr lang="en-US" dirty="0"/>
              <a:t>4</a:t>
            </a:r>
          </a:p>
          <a:p>
            <a:r>
              <a:rPr lang="en-US" dirty="0"/>
              <a:t>5</a:t>
            </a:r>
          </a:p>
        </p:txBody>
      </p:sp>
      <p:cxnSp>
        <p:nvCxnSpPr>
          <p:cNvPr id="10" name="Straight Arrow Connector 9"/>
          <p:cNvCxnSpPr/>
          <p:nvPr/>
        </p:nvCxnSpPr>
        <p:spPr>
          <a:xfrm flipH="1">
            <a:off x="4321497" y="3653308"/>
            <a:ext cx="31898" cy="9521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3831358" y="4655710"/>
            <a:ext cx="2236510" cy="369332"/>
          </a:xfrm>
          <a:prstGeom prst="rect">
            <a:avLst/>
          </a:prstGeom>
          <a:noFill/>
        </p:spPr>
        <p:txBody>
          <a:bodyPr wrap="none" rtlCol="0">
            <a:spAutoFit/>
          </a:bodyPr>
          <a:lstStyle/>
          <a:p>
            <a:r>
              <a:rPr lang="en-US" dirty="0"/>
              <a:t>5</a:t>
            </a:r>
            <a:r>
              <a:rPr lang="en-US" dirty="0">
                <a:solidFill>
                  <a:srgbClr val="FF0000"/>
                </a:solidFill>
              </a:rPr>
              <a:t> = 0.07 + 1.37 * </a:t>
            </a:r>
            <a:r>
              <a:rPr lang="en-US" dirty="0"/>
              <a:t>3</a:t>
            </a:r>
            <a:r>
              <a:rPr lang="en-US" dirty="0">
                <a:solidFill>
                  <a:srgbClr val="FF0000"/>
                </a:solidFill>
              </a:rPr>
              <a:t> + e</a:t>
            </a:r>
          </a:p>
        </p:txBody>
      </p:sp>
      <p:cxnSp>
        <p:nvCxnSpPr>
          <p:cNvPr id="12" name="Straight Arrow Connector 11"/>
          <p:cNvCxnSpPr>
            <a:cxnSpLocks/>
          </p:cNvCxnSpPr>
          <p:nvPr/>
        </p:nvCxnSpPr>
        <p:spPr>
          <a:xfrm>
            <a:off x="2286000" y="3604690"/>
            <a:ext cx="0" cy="679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7650822" y="4500105"/>
            <a:ext cx="301686" cy="1754326"/>
          </a:xfrm>
          <a:prstGeom prst="rect">
            <a:avLst/>
          </a:prstGeom>
          <a:noFill/>
        </p:spPr>
        <p:txBody>
          <a:bodyPr wrap="none" rtlCol="0">
            <a:spAutoFit/>
          </a:bodyPr>
          <a:lstStyle/>
          <a:p>
            <a:r>
              <a:rPr lang="en-US" dirty="0"/>
              <a:t>x</a:t>
            </a:r>
          </a:p>
          <a:p>
            <a:r>
              <a:rPr lang="en-US" dirty="0"/>
              <a:t>3</a:t>
            </a:r>
          </a:p>
          <a:p>
            <a:r>
              <a:rPr lang="en-US" dirty="0"/>
              <a:t>1</a:t>
            </a:r>
          </a:p>
          <a:p>
            <a:r>
              <a:rPr lang="en-US" dirty="0"/>
              <a:t>4</a:t>
            </a:r>
          </a:p>
          <a:p>
            <a:r>
              <a:rPr lang="en-US" dirty="0"/>
              <a:t>8</a:t>
            </a:r>
          </a:p>
          <a:p>
            <a:r>
              <a:rPr lang="en-US" dirty="0"/>
              <a:t>2</a:t>
            </a:r>
          </a:p>
        </p:txBody>
      </p:sp>
      <p:sp>
        <p:nvSpPr>
          <p:cNvPr id="15" name="TextBox 14"/>
          <p:cNvSpPr txBox="1"/>
          <p:nvPr/>
        </p:nvSpPr>
        <p:spPr>
          <a:xfrm>
            <a:off x="2116266" y="4418689"/>
            <a:ext cx="418704" cy="1754326"/>
          </a:xfrm>
          <a:prstGeom prst="rect">
            <a:avLst/>
          </a:prstGeom>
          <a:noFill/>
        </p:spPr>
        <p:txBody>
          <a:bodyPr wrap="none" rtlCol="0">
            <a:spAutoFit/>
          </a:bodyPr>
          <a:lstStyle/>
          <a:p>
            <a:r>
              <a:rPr lang="en-US" dirty="0"/>
              <a:t>y</a:t>
            </a:r>
          </a:p>
          <a:p>
            <a:r>
              <a:rPr lang="en-US" dirty="0"/>
              <a:t>5</a:t>
            </a:r>
          </a:p>
          <a:p>
            <a:r>
              <a:rPr lang="en-US" dirty="0"/>
              <a:t>3</a:t>
            </a:r>
          </a:p>
          <a:p>
            <a:r>
              <a:rPr lang="en-US" dirty="0"/>
              <a:t>6</a:t>
            </a:r>
          </a:p>
          <a:p>
            <a:r>
              <a:rPr lang="en-US" dirty="0"/>
              <a:t>11</a:t>
            </a:r>
          </a:p>
          <a:p>
            <a:r>
              <a:rPr lang="en-US" dirty="0"/>
              <a:t>0</a:t>
            </a:r>
          </a:p>
        </p:txBody>
      </p:sp>
      <p:cxnSp>
        <p:nvCxnSpPr>
          <p:cNvPr id="17" name="Straight Arrow Connector 16"/>
          <p:cNvCxnSpPr/>
          <p:nvPr/>
        </p:nvCxnSpPr>
        <p:spPr>
          <a:xfrm>
            <a:off x="7208874" y="3604690"/>
            <a:ext cx="584791" cy="818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1484538" y="2368010"/>
                <a:ext cx="9385956" cy="1200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i="1">
                              <a:latin typeface="Cambria Math" charset="0"/>
                            </a:rPr>
                            <m:t>𝑦</m:t>
                          </m:r>
                        </m:e>
                        <m:sub>
                          <m:r>
                            <a:rPr lang="en-US" sz="7200" i="1">
                              <a:latin typeface="Cambria Math" charset="0"/>
                            </a:rPr>
                            <m:t>𝑖</m:t>
                          </m:r>
                        </m:sub>
                      </m:sSub>
                      <m:r>
                        <a:rPr lang="en-US" sz="7200" i="0">
                          <a:latin typeface="Cambria Math" charset="0"/>
                        </a:rPr>
                        <m:t>=</m:t>
                      </m:r>
                      <m:r>
                        <a:rPr lang="en-GB" sz="7200" b="0" i="0" smtClean="0">
                          <a:latin typeface="Cambria Math" panose="02040503050406030204" pitchFamily="18" charset="0"/>
                        </a:rPr>
                        <m:t>0.07</m:t>
                      </m:r>
                      <m:r>
                        <a:rPr lang="en-US" sz="7200" i="0">
                          <a:latin typeface="Cambria Math" charset="0"/>
                        </a:rPr>
                        <m:t>+</m:t>
                      </m:r>
                      <m:r>
                        <a:rPr lang="en-GB" sz="7200" b="0" i="1" smtClean="0">
                          <a:latin typeface="Cambria Math" panose="02040503050406030204" pitchFamily="18" charset="0"/>
                        </a:rPr>
                        <m:t>1.37</m:t>
                      </m:r>
                      <m:sSub>
                        <m:sSubPr>
                          <m:ctrlPr>
                            <a:rPr lang="en-US" sz="7200" i="1">
                              <a:latin typeface="Cambria Math" panose="02040503050406030204" pitchFamily="18" charset="0"/>
                            </a:rPr>
                          </m:ctrlPr>
                        </m:sSubPr>
                        <m:e>
                          <m:r>
                            <a:rPr lang="en-US" sz="7200" i="1" smtClean="0">
                              <a:solidFill>
                                <a:schemeClr val="tx1"/>
                              </a:solidFill>
                              <a:latin typeface="Cambria Math" charset="0"/>
                            </a:rPr>
                            <m:t>𝑥</m:t>
                          </m:r>
                        </m:e>
                        <m:sub>
                          <m:r>
                            <a:rPr lang="en-US" sz="7200" i="1">
                              <a:latin typeface="Cambria Math" charset="0"/>
                            </a:rPr>
                            <m:t>𝑖</m:t>
                          </m:r>
                        </m:sub>
                      </m:sSub>
                      <m:r>
                        <a:rPr lang="en-US" sz="7200" i="0">
                          <a:latin typeface="Cambria Math" charset="0"/>
                        </a:rPr>
                        <m:t>+</m:t>
                      </m:r>
                      <m:sSub>
                        <m:sSubPr>
                          <m:ctrlPr>
                            <a:rPr lang="en-US" sz="7200" i="1">
                              <a:latin typeface="Cambria Math" panose="02040503050406030204" pitchFamily="18" charset="0"/>
                            </a:rPr>
                          </m:ctrlPr>
                        </m:sSubPr>
                        <m:e>
                          <m:r>
                            <a:rPr lang="en-US" sz="7200" i="1" smtClean="0">
                              <a:solidFill>
                                <a:srgbClr val="FF0000"/>
                              </a:solidFill>
                              <a:latin typeface="Cambria Math" charset="0"/>
                            </a:rPr>
                            <m:t>𝜀</m:t>
                          </m:r>
                        </m:e>
                        <m:sub>
                          <m:r>
                            <a:rPr lang="en-US" sz="7200" i="1">
                              <a:latin typeface="Cambria Math" charset="0"/>
                            </a:rPr>
                            <m:t>𝑖</m:t>
                          </m:r>
                        </m:sub>
                      </m:sSub>
                    </m:oMath>
                  </m:oMathPara>
                </a14:m>
                <a:endParaRPr lang="en-US" sz="7200" dirty="0"/>
              </a:p>
            </p:txBody>
          </p:sp>
        </mc:Choice>
        <mc:Fallback xmlns="">
          <p:sp>
            <p:nvSpPr>
              <p:cNvPr id="18" name="Rectangle 17"/>
              <p:cNvSpPr>
                <a:spLocks noRot="1" noChangeAspect="1" noMove="1" noResize="1" noEditPoints="1" noAdjustHandles="1" noChangeArrowheads="1" noChangeShapeType="1" noTextEdit="1"/>
              </p:cNvSpPr>
              <p:nvPr/>
            </p:nvSpPr>
            <p:spPr>
              <a:xfrm>
                <a:off x="1484538" y="2368010"/>
                <a:ext cx="9385956" cy="1200329"/>
              </a:xfrm>
              <a:prstGeom prst="rect">
                <a:avLst/>
              </a:prstGeom>
              <a:blipFill>
                <a:blip r:embed="rId3"/>
                <a:stretch>
                  <a:fillRect l="-1488" b="-17895"/>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7AD6456-2ECE-3F4C-900F-CACABC083887}"/>
              </a:ext>
            </a:extLst>
          </p:cNvPr>
          <p:cNvSpPr txBox="1"/>
          <p:nvPr/>
        </p:nvSpPr>
        <p:spPr>
          <a:xfrm>
            <a:off x="3831358" y="4974774"/>
            <a:ext cx="2236510" cy="369332"/>
          </a:xfrm>
          <a:prstGeom prst="rect">
            <a:avLst/>
          </a:prstGeom>
          <a:noFill/>
        </p:spPr>
        <p:txBody>
          <a:bodyPr wrap="none" rtlCol="0">
            <a:spAutoFit/>
          </a:bodyPr>
          <a:lstStyle/>
          <a:p>
            <a:r>
              <a:rPr lang="en-US" dirty="0"/>
              <a:t>3</a:t>
            </a:r>
            <a:r>
              <a:rPr lang="en-US" dirty="0">
                <a:solidFill>
                  <a:srgbClr val="FF0000"/>
                </a:solidFill>
              </a:rPr>
              <a:t> = 0.07 + 1.37 * </a:t>
            </a:r>
            <a:r>
              <a:rPr lang="en-US" dirty="0"/>
              <a:t>1</a:t>
            </a:r>
            <a:r>
              <a:rPr lang="en-US" dirty="0">
                <a:solidFill>
                  <a:srgbClr val="FF0000"/>
                </a:solidFill>
              </a:rPr>
              <a:t> + e</a:t>
            </a:r>
          </a:p>
        </p:txBody>
      </p:sp>
      <p:sp>
        <p:nvSpPr>
          <p:cNvPr id="20" name="TextBox 19">
            <a:extLst>
              <a:ext uri="{FF2B5EF4-FFF2-40B4-BE49-F238E27FC236}">
                <a16:creationId xmlns:a16="http://schemas.microsoft.com/office/drawing/2014/main" id="{5B8A4F78-FD17-6C4D-8CEC-5D9FA16757F2}"/>
              </a:ext>
            </a:extLst>
          </p:cNvPr>
          <p:cNvSpPr txBox="1"/>
          <p:nvPr/>
        </p:nvSpPr>
        <p:spPr>
          <a:xfrm>
            <a:off x="3742471" y="5479278"/>
            <a:ext cx="2353529" cy="369332"/>
          </a:xfrm>
          <a:prstGeom prst="rect">
            <a:avLst/>
          </a:prstGeom>
          <a:noFill/>
        </p:spPr>
        <p:txBody>
          <a:bodyPr wrap="none" rtlCol="0">
            <a:spAutoFit/>
          </a:bodyPr>
          <a:lstStyle/>
          <a:p>
            <a:r>
              <a:rPr lang="en-US" dirty="0"/>
              <a:t>11</a:t>
            </a:r>
            <a:r>
              <a:rPr lang="en-US" dirty="0">
                <a:solidFill>
                  <a:srgbClr val="FF0000"/>
                </a:solidFill>
              </a:rPr>
              <a:t> = 0.07 + 1.37 * </a:t>
            </a:r>
            <a:r>
              <a:rPr lang="en-US" dirty="0"/>
              <a:t>8</a:t>
            </a:r>
            <a:r>
              <a:rPr lang="en-US" dirty="0">
                <a:solidFill>
                  <a:srgbClr val="FF0000"/>
                </a:solidFill>
              </a:rPr>
              <a:t> + e</a:t>
            </a:r>
          </a:p>
        </p:txBody>
      </p:sp>
      <p:sp>
        <p:nvSpPr>
          <p:cNvPr id="21" name="TextBox 20">
            <a:extLst>
              <a:ext uri="{FF2B5EF4-FFF2-40B4-BE49-F238E27FC236}">
                <a16:creationId xmlns:a16="http://schemas.microsoft.com/office/drawing/2014/main" id="{40F544C7-8157-6F47-A150-8B1800EF4695}"/>
              </a:ext>
            </a:extLst>
          </p:cNvPr>
          <p:cNvSpPr txBox="1"/>
          <p:nvPr/>
        </p:nvSpPr>
        <p:spPr>
          <a:xfrm>
            <a:off x="3831358" y="5210481"/>
            <a:ext cx="2236510" cy="369332"/>
          </a:xfrm>
          <a:prstGeom prst="rect">
            <a:avLst/>
          </a:prstGeom>
          <a:noFill/>
        </p:spPr>
        <p:txBody>
          <a:bodyPr wrap="none" rtlCol="0">
            <a:spAutoFit/>
          </a:bodyPr>
          <a:lstStyle/>
          <a:p>
            <a:r>
              <a:rPr lang="en-US" dirty="0"/>
              <a:t>6</a:t>
            </a:r>
            <a:r>
              <a:rPr lang="en-US" dirty="0">
                <a:solidFill>
                  <a:srgbClr val="FF0000"/>
                </a:solidFill>
              </a:rPr>
              <a:t> = 0.07 + 1.37 * </a:t>
            </a:r>
            <a:r>
              <a:rPr lang="en-US" dirty="0"/>
              <a:t>4</a:t>
            </a:r>
            <a:r>
              <a:rPr lang="en-US" dirty="0">
                <a:solidFill>
                  <a:srgbClr val="FF0000"/>
                </a:solidFill>
              </a:rPr>
              <a:t> + e</a:t>
            </a:r>
          </a:p>
        </p:txBody>
      </p:sp>
      <p:sp>
        <p:nvSpPr>
          <p:cNvPr id="22" name="TextBox 21">
            <a:extLst>
              <a:ext uri="{FF2B5EF4-FFF2-40B4-BE49-F238E27FC236}">
                <a16:creationId xmlns:a16="http://schemas.microsoft.com/office/drawing/2014/main" id="{6046628B-B1C7-C049-96ED-2D03D7FE20EB}"/>
              </a:ext>
            </a:extLst>
          </p:cNvPr>
          <p:cNvSpPr txBox="1"/>
          <p:nvPr/>
        </p:nvSpPr>
        <p:spPr>
          <a:xfrm>
            <a:off x="3821870" y="5787142"/>
            <a:ext cx="2236510" cy="369332"/>
          </a:xfrm>
          <a:prstGeom prst="rect">
            <a:avLst/>
          </a:prstGeom>
          <a:noFill/>
        </p:spPr>
        <p:txBody>
          <a:bodyPr wrap="none" rtlCol="0">
            <a:spAutoFit/>
          </a:bodyPr>
          <a:lstStyle/>
          <a:p>
            <a:r>
              <a:rPr lang="en-US" dirty="0"/>
              <a:t>0</a:t>
            </a:r>
            <a:r>
              <a:rPr lang="en-US" dirty="0">
                <a:solidFill>
                  <a:srgbClr val="FF0000"/>
                </a:solidFill>
              </a:rPr>
              <a:t> = 0.07 + 1.37 * </a:t>
            </a:r>
            <a:r>
              <a:rPr lang="en-US" dirty="0"/>
              <a:t>2</a:t>
            </a:r>
            <a:r>
              <a:rPr lang="en-US" dirty="0">
                <a:solidFill>
                  <a:srgbClr val="FF0000"/>
                </a:solidFill>
              </a:rPr>
              <a:t> + e</a:t>
            </a:r>
          </a:p>
        </p:txBody>
      </p:sp>
    </p:spTree>
    <p:extLst>
      <p:ext uri="{BB962C8B-B14F-4D97-AF65-F5344CB8AC3E}">
        <p14:creationId xmlns:p14="http://schemas.microsoft.com/office/powerpoint/2010/main" val="241354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Hypothesis testing in linear models</a:t>
            </a:r>
          </a:p>
        </p:txBody>
      </p:sp>
      <p:sp>
        <p:nvSpPr>
          <p:cNvPr id="5" name="Content Placeholder 4"/>
          <p:cNvSpPr>
            <a:spLocks noGrp="1"/>
          </p:cNvSpPr>
          <p:nvPr>
            <p:ph idx="1"/>
          </p:nvPr>
        </p:nvSpPr>
        <p:spPr/>
        <p:txBody>
          <a:bodyPr/>
          <a:lstStyle/>
          <a:p>
            <a:r>
              <a:rPr lang="en-US" dirty="0"/>
              <a:t>Predicted values:</a:t>
            </a:r>
          </a:p>
          <a:p>
            <a:endParaRPr lang="en-US" dirty="0"/>
          </a:p>
        </p:txBody>
      </p:sp>
      <p:cxnSp>
        <p:nvCxnSpPr>
          <p:cNvPr id="6" name="Straight Arrow Connector 5"/>
          <p:cNvCxnSpPr>
            <a:cxnSpLocks/>
            <a:stCxn id="11" idx="3"/>
          </p:cNvCxnSpPr>
          <p:nvPr/>
        </p:nvCxnSpPr>
        <p:spPr>
          <a:xfrm>
            <a:off x="6263434" y="4840376"/>
            <a:ext cx="23985" cy="927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8981420" y="4418689"/>
                <a:ext cx="410305" cy="1754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𝜀</m:t>
                      </m:r>
                    </m:oMath>
                  </m:oMathPara>
                </a14:m>
                <a:endParaRPr lang="en-US" dirty="0">
                  <a:solidFill>
                    <a:srgbClr val="FF0000"/>
                  </a:solidFill>
                </a:endParaRP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8981420" y="4418689"/>
                <a:ext cx="410305" cy="1754326"/>
              </a:xfrm>
              <a:prstGeom prst="rect">
                <a:avLst/>
              </a:prstGeom>
              <a:blipFill>
                <a:blip r:embed="rId2"/>
                <a:stretch>
                  <a:fillRect l="-12121" b="-4317"/>
                </a:stretch>
              </a:blipFill>
            </p:spPr>
            <p:txBody>
              <a:bodyPr/>
              <a:lstStyle/>
              <a:p>
                <a:r>
                  <a:rPr lang="en-US">
                    <a:noFill/>
                  </a:rPr>
                  <a:t> </a:t>
                </a:r>
              </a:p>
            </p:txBody>
          </p:sp>
        </mc:Fallback>
      </mc:AlternateContent>
      <p:sp>
        <p:nvSpPr>
          <p:cNvPr id="8" name="TextBox 7"/>
          <p:cNvSpPr txBox="1"/>
          <p:nvPr/>
        </p:nvSpPr>
        <p:spPr>
          <a:xfrm>
            <a:off x="9410303" y="4418689"/>
            <a:ext cx="301686" cy="1754326"/>
          </a:xfrm>
          <a:prstGeom prst="rect">
            <a:avLst/>
          </a:prstGeom>
          <a:noFill/>
        </p:spPr>
        <p:txBody>
          <a:bodyPr wrap="none" rtlCol="0">
            <a:spAutoFit/>
          </a:bodyPr>
          <a:lstStyle/>
          <a:p>
            <a:r>
              <a:rPr lang="en-US" dirty="0"/>
              <a:t>i</a:t>
            </a:r>
          </a:p>
          <a:p>
            <a:r>
              <a:rPr lang="en-US" dirty="0"/>
              <a:t>1</a:t>
            </a:r>
          </a:p>
          <a:p>
            <a:r>
              <a:rPr lang="en-US" dirty="0"/>
              <a:t>2</a:t>
            </a:r>
          </a:p>
          <a:p>
            <a:r>
              <a:rPr lang="en-US" dirty="0"/>
              <a:t>3</a:t>
            </a:r>
          </a:p>
          <a:p>
            <a:r>
              <a:rPr lang="en-US" dirty="0"/>
              <a:t>4</a:t>
            </a:r>
          </a:p>
          <a:p>
            <a:r>
              <a:rPr lang="en-US" dirty="0"/>
              <a:t>5</a:t>
            </a:r>
          </a:p>
        </p:txBody>
      </p:sp>
      <p:sp>
        <p:nvSpPr>
          <p:cNvPr id="11" name="TextBox 10"/>
          <p:cNvSpPr txBox="1"/>
          <p:nvPr/>
        </p:nvSpPr>
        <p:spPr>
          <a:xfrm>
            <a:off x="3831358" y="4655710"/>
            <a:ext cx="2432076" cy="369332"/>
          </a:xfrm>
          <a:prstGeom prst="rect">
            <a:avLst/>
          </a:prstGeom>
          <a:noFill/>
        </p:spPr>
        <p:txBody>
          <a:bodyPr wrap="none" rtlCol="0">
            <a:spAutoFit/>
          </a:bodyPr>
          <a:lstStyle/>
          <a:p>
            <a:r>
              <a:rPr lang="en-US" dirty="0"/>
              <a:t>5</a:t>
            </a:r>
            <a:r>
              <a:rPr lang="en-US" dirty="0">
                <a:solidFill>
                  <a:srgbClr val="FF0000"/>
                </a:solidFill>
              </a:rPr>
              <a:t> = 0.07 + 1.37 * </a:t>
            </a:r>
            <a:r>
              <a:rPr lang="en-US" dirty="0"/>
              <a:t>3</a:t>
            </a:r>
            <a:r>
              <a:rPr lang="en-US" dirty="0">
                <a:solidFill>
                  <a:srgbClr val="FF0000"/>
                </a:solidFill>
              </a:rPr>
              <a:t> -0.82</a:t>
            </a:r>
          </a:p>
        </p:txBody>
      </p:sp>
      <p:sp>
        <p:nvSpPr>
          <p:cNvPr id="13" name="TextBox 12"/>
          <p:cNvSpPr txBox="1"/>
          <p:nvPr/>
        </p:nvSpPr>
        <p:spPr>
          <a:xfrm>
            <a:off x="7650822" y="4500105"/>
            <a:ext cx="301686" cy="1754326"/>
          </a:xfrm>
          <a:prstGeom prst="rect">
            <a:avLst/>
          </a:prstGeom>
          <a:noFill/>
        </p:spPr>
        <p:txBody>
          <a:bodyPr wrap="none" rtlCol="0">
            <a:spAutoFit/>
          </a:bodyPr>
          <a:lstStyle/>
          <a:p>
            <a:r>
              <a:rPr lang="en-US" dirty="0"/>
              <a:t>x</a:t>
            </a:r>
          </a:p>
          <a:p>
            <a:r>
              <a:rPr lang="en-US" dirty="0"/>
              <a:t>3</a:t>
            </a:r>
          </a:p>
          <a:p>
            <a:r>
              <a:rPr lang="en-US" dirty="0"/>
              <a:t>1</a:t>
            </a:r>
          </a:p>
          <a:p>
            <a:r>
              <a:rPr lang="en-US" dirty="0"/>
              <a:t>4</a:t>
            </a:r>
          </a:p>
          <a:p>
            <a:r>
              <a:rPr lang="en-US" dirty="0"/>
              <a:t>8</a:t>
            </a:r>
          </a:p>
          <a:p>
            <a:r>
              <a:rPr lang="en-US" dirty="0"/>
              <a:t>2</a:t>
            </a:r>
          </a:p>
        </p:txBody>
      </p:sp>
      <p:sp>
        <p:nvSpPr>
          <p:cNvPr id="15" name="TextBox 14"/>
          <p:cNvSpPr txBox="1"/>
          <p:nvPr/>
        </p:nvSpPr>
        <p:spPr>
          <a:xfrm>
            <a:off x="2116266" y="4418689"/>
            <a:ext cx="418704" cy="1754326"/>
          </a:xfrm>
          <a:prstGeom prst="rect">
            <a:avLst/>
          </a:prstGeom>
          <a:noFill/>
        </p:spPr>
        <p:txBody>
          <a:bodyPr wrap="none" rtlCol="0">
            <a:spAutoFit/>
          </a:bodyPr>
          <a:lstStyle/>
          <a:p>
            <a:r>
              <a:rPr lang="en-US" dirty="0"/>
              <a:t>y</a:t>
            </a:r>
          </a:p>
          <a:p>
            <a:r>
              <a:rPr lang="en-US" dirty="0"/>
              <a:t>5</a:t>
            </a:r>
          </a:p>
          <a:p>
            <a:r>
              <a:rPr lang="en-US" dirty="0"/>
              <a:t>3</a:t>
            </a:r>
          </a:p>
          <a:p>
            <a:r>
              <a:rPr lang="en-US" dirty="0"/>
              <a:t>6</a:t>
            </a:r>
          </a:p>
          <a:p>
            <a:r>
              <a:rPr lang="en-US" dirty="0"/>
              <a:t>11</a:t>
            </a:r>
          </a:p>
          <a:p>
            <a:r>
              <a:rPr lang="en-US" dirty="0"/>
              <a:t>0</a:t>
            </a:r>
          </a:p>
        </p:txBody>
      </p:sp>
      <mc:AlternateContent xmlns:mc="http://schemas.openxmlformats.org/markup-compatibility/2006" xmlns:a14="http://schemas.microsoft.com/office/drawing/2010/main">
        <mc:Choice Requires="a14">
          <p:sp>
            <p:nvSpPr>
              <p:cNvPr id="18" name="Rectangle 17"/>
              <p:cNvSpPr/>
              <p:nvPr/>
            </p:nvSpPr>
            <p:spPr>
              <a:xfrm>
                <a:off x="1484538" y="2368010"/>
                <a:ext cx="9385956" cy="1200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i="1">
                              <a:latin typeface="Cambria Math" charset="0"/>
                            </a:rPr>
                            <m:t>𝑦</m:t>
                          </m:r>
                        </m:e>
                        <m:sub>
                          <m:r>
                            <a:rPr lang="en-US" sz="7200" i="1">
                              <a:latin typeface="Cambria Math" charset="0"/>
                            </a:rPr>
                            <m:t>𝑖</m:t>
                          </m:r>
                        </m:sub>
                      </m:sSub>
                      <m:r>
                        <a:rPr lang="en-US" sz="7200" i="0">
                          <a:latin typeface="Cambria Math" charset="0"/>
                        </a:rPr>
                        <m:t>=</m:t>
                      </m:r>
                      <m:r>
                        <a:rPr lang="en-GB" sz="7200" b="0" i="0" smtClean="0">
                          <a:latin typeface="Cambria Math" panose="02040503050406030204" pitchFamily="18" charset="0"/>
                        </a:rPr>
                        <m:t>0.07</m:t>
                      </m:r>
                      <m:r>
                        <a:rPr lang="en-US" sz="7200" i="0">
                          <a:latin typeface="Cambria Math" charset="0"/>
                        </a:rPr>
                        <m:t>+</m:t>
                      </m:r>
                      <m:r>
                        <a:rPr lang="en-GB" sz="7200" b="0" i="1" smtClean="0">
                          <a:latin typeface="Cambria Math" panose="02040503050406030204" pitchFamily="18" charset="0"/>
                        </a:rPr>
                        <m:t>1.37</m:t>
                      </m:r>
                      <m:sSub>
                        <m:sSubPr>
                          <m:ctrlPr>
                            <a:rPr lang="en-US" sz="7200" i="1">
                              <a:latin typeface="Cambria Math" panose="02040503050406030204" pitchFamily="18" charset="0"/>
                            </a:rPr>
                          </m:ctrlPr>
                        </m:sSubPr>
                        <m:e>
                          <m:r>
                            <a:rPr lang="en-US" sz="7200" i="1" smtClean="0">
                              <a:solidFill>
                                <a:schemeClr val="tx1"/>
                              </a:solidFill>
                              <a:latin typeface="Cambria Math" charset="0"/>
                            </a:rPr>
                            <m:t>𝑥</m:t>
                          </m:r>
                        </m:e>
                        <m:sub>
                          <m:r>
                            <a:rPr lang="en-US" sz="7200" i="1">
                              <a:latin typeface="Cambria Math" charset="0"/>
                            </a:rPr>
                            <m:t>𝑖</m:t>
                          </m:r>
                        </m:sub>
                      </m:sSub>
                      <m:r>
                        <a:rPr lang="en-US" sz="7200" i="0">
                          <a:latin typeface="Cambria Math" charset="0"/>
                        </a:rPr>
                        <m:t>+</m:t>
                      </m:r>
                      <m:sSub>
                        <m:sSubPr>
                          <m:ctrlPr>
                            <a:rPr lang="en-US" sz="7200" i="1">
                              <a:latin typeface="Cambria Math" panose="02040503050406030204" pitchFamily="18" charset="0"/>
                            </a:rPr>
                          </m:ctrlPr>
                        </m:sSubPr>
                        <m:e>
                          <m:r>
                            <a:rPr lang="en-US" sz="7200" i="1" smtClean="0">
                              <a:solidFill>
                                <a:srgbClr val="FF0000"/>
                              </a:solidFill>
                              <a:latin typeface="Cambria Math" charset="0"/>
                            </a:rPr>
                            <m:t>𝜀</m:t>
                          </m:r>
                        </m:e>
                        <m:sub>
                          <m:r>
                            <a:rPr lang="en-US" sz="7200" i="1">
                              <a:latin typeface="Cambria Math" charset="0"/>
                            </a:rPr>
                            <m:t>𝑖</m:t>
                          </m:r>
                        </m:sub>
                      </m:sSub>
                    </m:oMath>
                  </m:oMathPara>
                </a14:m>
                <a:endParaRPr lang="en-US" sz="7200" dirty="0"/>
              </a:p>
            </p:txBody>
          </p:sp>
        </mc:Choice>
        <mc:Fallback xmlns="">
          <p:sp>
            <p:nvSpPr>
              <p:cNvPr id="18" name="Rectangle 17"/>
              <p:cNvSpPr>
                <a:spLocks noRot="1" noChangeAspect="1" noMove="1" noResize="1" noEditPoints="1" noAdjustHandles="1" noChangeArrowheads="1" noChangeShapeType="1" noTextEdit="1"/>
              </p:cNvSpPr>
              <p:nvPr/>
            </p:nvSpPr>
            <p:spPr>
              <a:xfrm>
                <a:off x="1484538" y="2368010"/>
                <a:ext cx="9385956" cy="1200329"/>
              </a:xfrm>
              <a:prstGeom prst="rect">
                <a:avLst/>
              </a:prstGeom>
              <a:blipFill>
                <a:blip r:embed="rId3"/>
                <a:stretch>
                  <a:fillRect l="-1488" b="-17895"/>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7AD6456-2ECE-3F4C-900F-CACABC083887}"/>
              </a:ext>
            </a:extLst>
          </p:cNvPr>
          <p:cNvSpPr txBox="1"/>
          <p:nvPr/>
        </p:nvSpPr>
        <p:spPr>
          <a:xfrm>
            <a:off x="3831358" y="4974774"/>
            <a:ext cx="2236510" cy="369332"/>
          </a:xfrm>
          <a:prstGeom prst="rect">
            <a:avLst/>
          </a:prstGeom>
          <a:noFill/>
        </p:spPr>
        <p:txBody>
          <a:bodyPr wrap="none" rtlCol="0">
            <a:spAutoFit/>
          </a:bodyPr>
          <a:lstStyle/>
          <a:p>
            <a:r>
              <a:rPr lang="en-US" dirty="0"/>
              <a:t>3</a:t>
            </a:r>
            <a:r>
              <a:rPr lang="en-US" dirty="0">
                <a:solidFill>
                  <a:srgbClr val="FF0000"/>
                </a:solidFill>
              </a:rPr>
              <a:t> = 0.07 + 1.37 * </a:t>
            </a:r>
            <a:r>
              <a:rPr lang="en-US" dirty="0"/>
              <a:t>1</a:t>
            </a:r>
            <a:r>
              <a:rPr lang="en-US" dirty="0">
                <a:solidFill>
                  <a:srgbClr val="FF0000"/>
                </a:solidFill>
              </a:rPr>
              <a:t> + e</a:t>
            </a:r>
          </a:p>
        </p:txBody>
      </p:sp>
      <p:sp>
        <p:nvSpPr>
          <p:cNvPr id="20" name="TextBox 19">
            <a:extLst>
              <a:ext uri="{FF2B5EF4-FFF2-40B4-BE49-F238E27FC236}">
                <a16:creationId xmlns:a16="http://schemas.microsoft.com/office/drawing/2014/main" id="{5B8A4F78-FD17-6C4D-8CEC-5D9FA16757F2}"/>
              </a:ext>
            </a:extLst>
          </p:cNvPr>
          <p:cNvSpPr txBox="1"/>
          <p:nvPr/>
        </p:nvSpPr>
        <p:spPr>
          <a:xfrm>
            <a:off x="3742471" y="5479278"/>
            <a:ext cx="2353529" cy="369332"/>
          </a:xfrm>
          <a:prstGeom prst="rect">
            <a:avLst/>
          </a:prstGeom>
          <a:noFill/>
        </p:spPr>
        <p:txBody>
          <a:bodyPr wrap="none" rtlCol="0">
            <a:spAutoFit/>
          </a:bodyPr>
          <a:lstStyle/>
          <a:p>
            <a:r>
              <a:rPr lang="en-US" dirty="0"/>
              <a:t>11</a:t>
            </a:r>
            <a:r>
              <a:rPr lang="en-US" dirty="0">
                <a:solidFill>
                  <a:srgbClr val="FF0000"/>
                </a:solidFill>
              </a:rPr>
              <a:t> = 0.07 + 1.37 * </a:t>
            </a:r>
            <a:r>
              <a:rPr lang="en-US" dirty="0"/>
              <a:t>8</a:t>
            </a:r>
            <a:r>
              <a:rPr lang="en-US" dirty="0">
                <a:solidFill>
                  <a:srgbClr val="FF0000"/>
                </a:solidFill>
              </a:rPr>
              <a:t> + e</a:t>
            </a:r>
          </a:p>
        </p:txBody>
      </p:sp>
      <p:sp>
        <p:nvSpPr>
          <p:cNvPr id="21" name="TextBox 20">
            <a:extLst>
              <a:ext uri="{FF2B5EF4-FFF2-40B4-BE49-F238E27FC236}">
                <a16:creationId xmlns:a16="http://schemas.microsoft.com/office/drawing/2014/main" id="{40F544C7-8157-6F47-A150-8B1800EF4695}"/>
              </a:ext>
            </a:extLst>
          </p:cNvPr>
          <p:cNvSpPr txBox="1"/>
          <p:nvPr/>
        </p:nvSpPr>
        <p:spPr>
          <a:xfrm>
            <a:off x="3831358" y="5210481"/>
            <a:ext cx="2236510" cy="369332"/>
          </a:xfrm>
          <a:prstGeom prst="rect">
            <a:avLst/>
          </a:prstGeom>
          <a:noFill/>
        </p:spPr>
        <p:txBody>
          <a:bodyPr wrap="none" rtlCol="0">
            <a:spAutoFit/>
          </a:bodyPr>
          <a:lstStyle/>
          <a:p>
            <a:r>
              <a:rPr lang="en-US" dirty="0"/>
              <a:t>6</a:t>
            </a:r>
            <a:r>
              <a:rPr lang="en-US" dirty="0">
                <a:solidFill>
                  <a:srgbClr val="FF0000"/>
                </a:solidFill>
              </a:rPr>
              <a:t> = 0.07 + 1.37 * </a:t>
            </a:r>
            <a:r>
              <a:rPr lang="en-US" dirty="0"/>
              <a:t>4</a:t>
            </a:r>
            <a:r>
              <a:rPr lang="en-US" dirty="0">
                <a:solidFill>
                  <a:srgbClr val="FF0000"/>
                </a:solidFill>
              </a:rPr>
              <a:t> + e</a:t>
            </a:r>
          </a:p>
        </p:txBody>
      </p:sp>
      <p:sp>
        <p:nvSpPr>
          <p:cNvPr id="22" name="TextBox 21">
            <a:extLst>
              <a:ext uri="{FF2B5EF4-FFF2-40B4-BE49-F238E27FC236}">
                <a16:creationId xmlns:a16="http://schemas.microsoft.com/office/drawing/2014/main" id="{6046628B-B1C7-C049-96ED-2D03D7FE20EB}"/>
              </a:ext>
            </a:extLst>
          </p:cNvPr>
          <p:cNvSpPr txBox="1"/>
          <p:nvPr/>
        </p:nvSpPr>
        <p:spPr>
          <a:xfrm>
            <a:off x="3821870" y="5787142"/>
            <a:ext cx="2236510" cy="369332"/>
          </a:xfrm>
          <a:prstGeom prst="rect">
            <a:avLst/>
          </a:prstGeom>
          <a:noFill/>
        </p:spPr>
        <p:txBody>
          <a:bodyPr wrap="none" rtlCol="0">
            <a:spAutoFit/>
          </a:bodyPr>
          <a:lstStyle/>
          <a:p>
            <a:r>
              <a:rPr lang="en-US" dirty="0"/>
              <a:t>0</a:t>
            </a:r>
            <a:r>
              <a:rPr lang="en-US" dirty="0">
                <a:solidFill>
                  <a:srgbClr val="FF0000"/>
                </a:solidFill>
              </a:rPr>
              <a:t> = 0.07 + 1.37 * </a:t>
            </a:r>
            <a:r>
              <a:rPr lang="en-US" dirty="0"/>
              <a:t>2</a:t>
            </a:r>
            <a:r>
              <a:rPr lang="en-US" dirty="0">
                <a:solidFill>
                  <a:srgbClr val="FF0000"/>
                </a:solidFill>
              </a:rPr>
              <a:t> + e</a:t>
            </a:r>
          </a:p>
        </p:txBody>
      </p:sp>
    </p:spTree>
    <p:extLst>
      <p:ext uri="{BB962C8B-B14F-4D97-AF65-F5344CB8AC3E}">
        <p14:creationId xmlns:p14="http://schemas.microsoft.com/office/powerpoint/2010/main" val="1857142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TotalTime>
  <Words>2947</Words>
  <Application>Microsoft Macintosh PowerPoint</Application>
  <PresentationFormat>Widescreen</PresentationFormat>
  <Paragraphs>468</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Cambria Math</vt:lpstr>
      <vt:lpstr>Times New Roman</vt:lpstr>
      <vt:lpstr>Wingdings</vt:lpstr>
      <vt:lpstr>Office Theme</vt:lpstr>
      <vt:lpstr>Statistics  with  Spa            ows</vt:lpstr>
      <vt:lpstr>Outline</vt:lpstr>
      <vt:lpstr>Hypothesis testing in linear models</vt:lpstr>
      <vt:lpstr>PowerPoint Presentation</vt:lpstr>
      <vt:lpstr>PowerPoint Presentation</vt:lpstr>
      <vt:lpstr>PowerPoint Presentation</vt:lpstr>
      <vt:lpstr>PowerPoint Presentation</vt:lpstr>
      <vt:lpstr>Hypothesis testing in linear models</vt:lpstr>
      <vt:lpstr>Hypothesis testing in linear models</vt:lpstr>
      <vt:lpstr>Hypothesis testing in linear models</vt:lpstr>
      <vt:lpstr>Hypothesis testing in linear models</vt:lpstr>
      <vt:lpstr>PowerPoint Presentation</vt:lpstr>
      <vt:lpstr>Hypothesis testing in linear models</vt:lpstr>
      <vt:lpstr>Inference</vt:lpstr>
      <vt:lpstr>Inference</vt:lpstr>
      <vt:lpstr>Inference</vt:lpstr>
      <vt:lpstr>Inference</vt:lpstr>
      <vt:lpstr>Inference</vt:lpstr>
      <vt:lpstr>Why standardize data?</vt:lpstr>
      <vt:lpstr>Why standardize data?</vt:lpstr>
      <vt:lpstr>Why standardize data?</vt:lpstr>
      <vt:lpstr>Why standardize data?</vt:lpstr>
      <vt:lpstr>Why standardize data?</vt:lpstr>
      <vt:lpstr>Why standardize data?</vt:lpstr>
      <vt:lpstr>Why standardize data?</vt:lpstr>
      <vt:lpstr>Why standardize data?</vt:lpstr>
      <vt:lpstr>Why standardize data?</vt:lpstr>
      <vt:lpstr>Why standardize data?</vt:lpstr>
      <vt:lpstr>Why standardize data?</vt:lpstr>
      <vt:lpstr>Why standardize data?</vt:lpstr>
      <vt:lpstr>Why standardize data?</vt:lpstr>
      <vt:lpstr>Interpretation of statistics – take home </vt:lpstr>
      <vt:lpstr>How to report?</vt:lpstr>
      <vt:lpstr>How to report?</vt:lpstr>
      <vt:lpstr>How to report?</vt:lpstr>
      <vt:lpstr>How to report?</vt:lpstr>
      <vt:lpstr>How to report?</vt:lpstr>
      <vt:lpstr>How to report?</vt:lpstr>
      <vt:lpstr>How to report?</vt:lpstr>
      <vt:lpstr>How to report?</vt:lpstr>
      <vt:lpstr>How to report?</vt:lpstr>
      <vt:lpstr>How to report?</vt:lpstr>
      <vt:lpstr>How to report?</vt:lpstr>
      <vt:lpstr>How to report?</vt:lpstr>
      <vt:lpstr>How to report?</vt:lpstr>
      <vt:lpstr>How to report?</vt:lpstr>
      <vt:lpstr>How to report?</vt:lpstr>
      <vt:lpstr>How to report – take home</vt:lpstr>
      <vt:lpstr>How to report – take home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with  Spa            ows</dc:title>
  <dc:creator>Schroeder, Julia</dc:creator>
  <cp:lastModifiedBy>Schroeder, Julia</cp:lastModifiedBy>
  <cp:revision>138</cp:revision>
  <dcterms:created xsi:type="dcterms:W3CDTF">2016-09-21T09:54:30Z</dcterms:created>
  <dcterms:modified xsi:type="dcterms:W3CDTF">2020-08-27T11:57:16Z</dcterms:modified>
</cp:coreProperties>
</file>